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8"/>
  </p:notesMasterIdLst>
  <p:sldIdLst>
    <p:sldId id="278" r:id="rId2"/>
    <p:sldId id="287" r:id="rId3"/>
    <p:sldId id="291" r:id="rId4"/>
    <p:sldId id="289" r:id="rId5"/>
    <p:sldId id="294" r:id="rId6"/>
    <p:sldId id="295" r:id="rId7"/>
    <p:sldId id="296" r:id="rId8"/>
    <p:sldId id="297" r:id="rId9"/>
    <p:sldId id="298" r:id="rId10"/>
    <p:sldId id="292" r:id="rId11"/>
    <p:sldId id="299" r:id="rId12"/>
    <p:sldId id="293" r:id="rId13"/>
    <p:sldId id="300" r:id="rId14"/>
    <p:sldId id="256" r:id="rId15"/>
    <p:sldId id="270" r:id="rId16"/>
    <p:sldId id="271" r:id="rId17"/>
    <p:sldId id="272" r:id="rId18"/>
    <p:sldId id="273" r:id="rId19"/>
    <p:sldId id="274" r:id="rId20"/>
    <p:sldId id="277" r:id="rId21"/>
    <p:sldId id="275" r:id="rId22"/>
    <p:sldId id="276" r:id="rId23"/>
    <p:sldId id="268" r:id="rId24"/>
    <p:sldId id="257" r:id="rId25"/>
    <p:sldId id="258" r:id="rId26"/>
    <p:sldId id="259" r:id="rId27"/>
    <p:sldId id="260" r:id="rId28"/>
    <p:sldId id="261" r:id="rId29"/>
    <p:sldId id="262" r:id="rId30"/>
    <p:sldId id="263" r:id="rId31"/>
    <p:sldId id="264" r:id="rId32"/>
    <p:sldId id="265" r:id="rId33"/>
    <p:sldId id="266" r:id="rId34"/>
    <p:sldId id="267" r:id="rId35"/>
    <p:sldId id="269" r:id="rId36"/>
    <p:sldId id="290"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py%20of%20Fuel%20Poverty%20by%20War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st%20of%20Living%20Raw%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st%20of%20Living%20Raw%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Foodbank%20by%20ward%20cha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L%20-%20Primary%20Care%20Data%20(0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L%20-%20Primary%20Care%20Data%20(0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st%20of%20Living%20Raw%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homas.dolman\AppData\Local\Microsoft\Windows\INetCache\Content.Outlook\LLFKULTH\COL%20-%20Primary%20Care%20Data%20(0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1"/>
            <c:invertIfNegative val="0"/>
            <c:bubble3D val="0"/>
            <c:spPr>
              <a:solidFill>
                <a:srgbClr val="00B0F0"/>
              </a:solidFill>
              <a:ln>
                <a:noFill/>
              </a:ln>
              <a:effectLst/>
            </c:spPr>
            <c:extLst>
              <c:ext xmlns:c16="http://schemas.microsoft.com/office/drawing/2014/chart" uri="{C3380CC4-5D6E-409C-BE32-E72D297353CC}">
                <c16:uniqueId val="{00000001-D18D-4FDE-B71F-F7803B6BFE44}"/>
              </c:ext>
            </c:extLst>
          </c:dPt>
          <c:dPt>
            <c:idx val="12"/>
            <c:invertIfNegative val="0"/>
            <c:bubble3D val="0"/>
            <c:spPr>
              <a:solidFill>
                <a:srgbClr val="00B0F0"/>
              </a:solidFill>
              <a:ln>
                <a:noFill/>
              </a:ln>
              <a:effectLst/>
            </c:spPr>
            <c:extLst>
              <c:ext xmlns:c16="http://schemas.microsoft.com/office/drawing/2014/chart" uri="{C3380CC4-5D6E-409C-BE32-E72D297353CC}">
                <c16:uniqueId val="{00000003-D18D-4FDE-B71F-F7803B6BFE44}"/>
              </c:ext>
            </c:extLst>
          </c:dPt>
          <c:dPt>
            <c:idx val="13"/>
            <c:invertIfNegative val="0"/>
            <c:bubble3D val="0"/>
            <c:spPr>
              <a:solidFill>
                <a:srgbClr val="00B0F0"/>
              </a:solidFill>
              <a:ln>
                <a:noFill/>
              </a:ln>
              <a:effectLst/>
            </c:spPr>
            <c:extLst>
              <c:ext xmlns:c16="http://schemas.microsoft.com/office/drawing/2014/chart" uri="{C3380CC4-5D6E-409C-BE32-E72D297353CC}">
                <c16:uniqueId val="{00000005-D18D-4FDE-B71F-F7803B6BFE44}"/>
              </c:ext>
            </c:extLst>
          </c:dPt>
          <c:dPt>
            <c:idx val="14"/>
            <c:invertIfNegative val="0"/>
            <c:bubble3D val="0"/>
            <c:spPr>
              <a:solidFill>
                <a:srgbClr val="002060"/>
              </a:solidFill>
              <a:ln>
                <a:noFill/>
              </a:ln>
              <a:effectLst/>
            </c:spPr>
            <c:extLst>
              <c:ext xmlns:c16="http://schemas.microsoft.com/office/drawing/2014/chart" uri="{C3380CC4-5D6E-409C-BE32-E72D297353CC}">
                <c16:uniqueId val="{00000007-D18D-4FDE-B71F-F7803B6BFE44}"/>
              </c:ext>
            </c:extLst>
          </c:dPt>
          <c:dPt>
            <c:idx val="15"/>
            <c:invertIfNegative val="0"/>
            <c:bubble3D val="0"/>
            <c:spPr>
              <a:solidFill>
                <a:srgbClr val="002060"/>
              </a:solidFill>
              <a:ln>
                <a:noFill/>
              </a:ln>
              <a:effectLst/>
            </c:spPr>
            <c:extLst>
              <c:ext xmlns:c16="http://schemas.microsoft.com/office/drawing/2014/chart" uri="{C3380CC4-5D6E-409C-BE32-E72D297353CC}">
                <c16:uniqueId val="{00000009-D18D-4FDE-B71F-F7803B6BFE44}"/>
              </c:ext>
            </c:extLst>
          </c:dPt>
          <c:dPt>
            <c:idx val="16"/>
            <c:invertIfNegative val="0"/>
            <c:bubble3D val="0"/>
            <c:spPr>
              <a:solidFill>
                <a:srgbClr val="002060"/>
              </a:solidFill>
              <a:ln>
                <a:noFill/>
              </a:ln>
              <a:effectLst/>
            </c:spPr>
            <c:extLst>
              <c:ext xmlns:c16="http://schemas.microsoft.com/office/drawing/2014/chart" uri="{C3380CC4-5D6E-409C-BE32-E72D297353CC}">
                <c16:uniqueId val="{0000000B-D18D-4FDE-B71F-F7803B6BFE44}"/>
              </c:ext>
            </c:extLst>
          </c:dPt>
          <c:dPt>
            <c:idx val="17"/>
            <c:invertIfNegative val="0"/>
            <c:bubble3D val="0"/>
            <c:spPr>
              <a:solidFill>
                <a:srgbClr val="002060"/>
              </a:solidFill>
              <a:ln>
                <a:noFill/>
              </a:ln>
              <a:effectLst/>
            </c:spPr>
            <c:extLst>
              <c:ext xmlns:c16="http://schemas.microsoft.com/office/drawing/2014/chart" uri="{C3380CC4-5D6E-409C-BE32-E72D297353CC}">
                <c16:uniqueId val="{0000000D-D18D-4FDE-B71F-F7803B6BFE44}"/>
              </c:ext>
            </c:extLst>
          </c:dPt>
          <c:dPt>
            <c:idx val="18"/>
            <c:invertIfNegative val="0"/>
            <c:bubble3D val="0"/>
            <c:spPr>
              <a:solidFill>
                <a:srgbClr val="002060"/>
              </a:solidFill>
              <a:ln>
                <a:noFill/>
              </a:ln>
              <a:effectLst/>
            </c:spPr>
            <c:extLst>
              <c:ext xmlns:c16="http://schemas.microsoft.com/office/drawing/2014/chart" uri="{C3380CC4-5D6E-409C-BE32-E72D297353CC}">
                <c16:uniqueId val="{0000000F-D18D-4FDE-B71F-F7803B6BFE44}"/>
              </c:ext>
            </c:extLst>
          </c:dPt>
          <c:dPt>
            <c:idx val="19"/>
            <c:invertIfNegative val="0"/>
            <c:bubble3D val="0"/>
            <c:spPr>
              <a:solidFill>
                <a:srgbClr val="002060"/>
              </a:solidFill>
              <a:ln>
                <a:noFill/>
              </a:ln>
              <a:effectLst/>
            </c:spPr>
            <c:extLst>
              <c:ext xmlns:c16="http://schemas.microsoft.com/office/drawing/2014/chart" uri="{C3380CC4-5D6E-409C-BE32-E72D297353CC}">
                <c16:uniqueId val="{00000011-D18D-4FDE-B71F-F7803B6BFE44}"/>
              </c:ext>
            </c:extLst>
          </c:dPt>
          <c:dPt>
            <c:idx val="20"/>
            <c:invertIfNegative val="0"/>
            <c:bubble3D val="0"/>
            <c:spPr>
              <a:solidFill>
                <a:srgbClr val="002060"/>
              </a:solidFill>
              <a:ln>
                <a:noFill/>
              </a:ln>
              <a:effectLst/>
            </c:spPr>
            <c:extLst>
              <c:ext xmlns:c16="http://schemas.microsoft.com/office/drawing/2014/chart" uri="{C3380CC4-5D6E-409C-BE32-E72D297353CC}">
                <c16:uniqueId val="{00000013-D18D-4FDE-B71F-F7803B6BFE44}"/>
              </c:ext>
            </c:extLst>
          </c:dPt>
          <c:cat>
            <c:strRef>
              <c:f>Sheet1!$B$5:$B$25</c:f>
              <c:strCache>
                <c:ptCount val="21"/>
                <c:pt idx="0">
                  <c:v>Rural West York</c:v>
                </c:pt>
                <c:pt idx="1">
                  <c:v>Haxby &amp; Wigginton</c:v>
                </c:pt>
                <c:pt idx="2">
                  <c:v>Dringhouses &amp; Woodthorpe</c:v>
                </c:pt>
                <c:pt idx="3">
                  <c:v>Strensall</c:v>
                </c:pt>
                <c:pt idx="4">
                  <c:v>Rawcliffe &amp; Clifton Without</c:v>
                </c:pt>
                <c:pt idx="5">
                  <c:v>Copmanthorpe</c:v>
                </c:pt>
                <c:pt idx="6">
                  <c:v>Acomb</c:v>
                </c:pt>
                <c:pt idx="7">
                  <c:v>Bishopthorpe</c:v>
                </c:pt>
                <c:pt idx="8">
                  <c:v>Wheldrake</c:v>
                </c:pt>
                <c:pt idx="9">
                  <c:v>Huntington &amp; New Earswick</c:v>
                </c:pt>
                <c:pt idx="10">
                  <c:v>Osbaldwick &amp; Derwent</c:v>
                </c:pt>
                <c:pt idx="11">
                  <c:v>Heworth Without</c:v>
                </c:pt>
                <c:pt idx="12">
                  <c:v>Westfield</c:v>
                </c:pt>
                <c:pt idx="13">
                  <c:v>Holgate</c:v>
                </c:pt>
                <c:pt idx="14">
                  <c:v>Micklegate</c:v>
                </c:pt>
                <c:pt idx="15">
                  <c:v>Heworth</c:v>
                </c:pt>
                <c:pt idx="16">
                  <c:v>Guildhall</c:v>
                </c:pt>
                <c:pt idx="17">
                  <c:v>Clifton</c:v>
                </c:pt>
                <c:pt idx="18">
                  <c:v>Fishergate</c:v>
                </c:pt>
                <c:pt idx="19">
                  <c:v>Fulford &amp; Heslington</c:v>
                </c:pt>
                <c:pt idx="20">
                  <c:v>Hull Road</c:v>
                </c:pt>
              </c:strCache>
            </c:strRef>
          </c:cat>
          <c:val>
            <c:numRef>
              <c:f>Sheet1!$C$5:$C$25</c:f>
              <c:numCache>
                <c:formatCode>0.0%</c:formatCode>
                <c:ptCount val="21"/>
                <c:pt idx="0">
                  <c:v>8.6999999999999994E-2</c:v>
                </c:pt>
                <c:pt idx="1">
                  <c:v>9.1999999999999998E-2</c:v>
                </c:pt>
                <c:pt idx="2">
                  <c:v>9.4E-2</c:v>
                </c:pt>
                <c:pt idx="3">
                  <c:v>9.5000000000000001E-2</c:v>
                </c:pt>
                <c:pt idx="4">
                  <c:v>0.1</c:v>
                </c:pt>
                <c:pt idx="5">
                  <c:v>0.10199999999999999</c:v>
                </c:pt>
                <c:pt idx="6">
                  <c:v>0.109</c:v>
                </c:pt>
                <c:pt idx="7">
                  <c:v>0.109</c:v>
                </c:pt>
                <c:pt idx="8">
                  <c:v>0.11</c:v>
                </c:pt>
                <c:pt idx="9">
                  <c:v>0.114</c:v>
                </c:pt>
                <c:pt idx="10">
                  <c:v>0.114</c:v>
                </c:pt>
                <c:pt idx="11">
                  <c:v>0.126</c:v>
                </c:pt>
                <c:pt idx="12">
                  <c:v>0.13900000000000001</c:v>
                </c:pt>
                <c:pt idx="13">
                  <c:v>0.14499999999999999</c:v>
                </c:pt>
                <c:pt idx="14">
                  <c:v>0.16200000000000001</c:v>
                </c:pt>
                <c:pt idx="15">
                  <c:v>0.16300000000000001</c:v>
                </c:pt>
                <c:pt idx="16">
                  <c:v>0.17100000000000001</c:v>
                </c:pt>
                <c:pt idx="17">
                  <c:v>0.185</c:v>
                </c:pt>
                <c:pt idx="18">
                  <c:v>0.193</c:v>
                </c:pt>
                <c:pt idx="19">
                  <c:v>0.222</c:v>
                </c:pt>
                <c:pt idx="20">
                  <c:v>0.23899999999999999</c:v>
                </c:pt>
              </c:numCache>
            </c:numRef>
          </c:val>
          <c:extLst>
            <c:ext xmlns:c16="http://schemas.microsoft.com/office/drawing/2014/chart" uri="{C3380CC4-5D6E-409C-BE32-E72D297353CC}">
              <c16:uniqueId val="{00000014-D18D-4FDE-B71F-F7803B6BFE44}"/>
            </c:ext>
          </c:extLst>
        </c:ser>
        <c:dLbls>
          <c:showLegendKey val="0"/>
          <c:showVal val="0"/>
          <c:showCatName val="0"/>
          <c:showSerName val="0"/>
          <c:showPercent val="0"/>
          <c:showBubbleSize val="0"/>
        </c:dLbls>
        <c:gapWidth val="20"/>
        <c:overlap val="-91"/>
        <c:axId val="2140839663"/>
        <c:axId val="2074238639"/>
      </c:barChart>
      <c:lineChart>
        <c:grouping val="standard"/>
        <c:varyColors val="0"/>
        <c:ser>
          <c:idx val="1"/>
          <c:order val="1"/>
          <c:spPr>
            <a:ln w="28575" cap="rnd">
              <a:solidFill>
                <a:schemeClr val="bg1">
                  <a:lumMod val="50000"/>
                </a:schemeClr>
              </a:solidFill>
              <a:prstDash val="sysDot"/>
              <a:round/>
            </a:ln>
            <a:effectLst/>
          </c:spPr>
          <c:marker>
            <c:symbol val="none"/>
          </c:marker>
          <c:val>
            <c:numRef>
              <c:f>Sheet1!$D$5:$D$25</c:f>
              <c:numCache>
                <c:formatCode>0.0%</c:formatCode>
                <c:ptCount val="21"/>
                <c:pt idx="0">
                  <c:v>0.13700000000000001</c:v>
                </c:pt>
                <c:pt idx="1">
                  <c:v>0.13700000000000001</c:v>
                </c:pt>
                <c:pt idx="2">
                  <c:v>0.13700000000000001</c:v>
                </c:pt>
                <c:pt idx="3">
                  <c:v>0.13700000000000001</c:v>
                </c:pt>
                <c:pt idx="4">
                  <c:v>0.13700000000000001</c:v>
                </c:pt>
                <c:pt idx="5">
                  <c:v>0.13700000000000001</c:v>
                </c:pt>
                <c:pt idx="6">
                  <c:v>0.13700000000000001</c:v>
                </c:pt>
                <c:pt idx="7">
                  <c:v>0.13700000000000001</c:v>
                </c:pt>
                <c:pt idx="8">
                  <c:v>0.13700000000000001</c:v>
                </c:pt>
                <c:pt idx="9">
                  <c:v>0.13700000000000001</c:v>
                </c:pt>
                <c:pt idx="10">
                  <c:v>0.13700000000000001</c:v>
                </c:pt>
                <c:pt idx="11">
                  <c:v>0.13700000000000001</c:v>
                </c:pt>
                <c:pt idx="12">
                  <c:v>0.13700000000000001</c:v>
                </c:pt>
                <c:pt idx="13">
                  <c:v>0.13700000000000001</c:v>
                </c:pt>
                <c:pt idx="14">
                  <c:v>0.13700000000000001</c:v>
                </c:pt>
                <c:pt idx="15">
                  <c:v>0.13700000000000001</c:v>
                </c:pt>
                <c:pt idx="16">
                  <c:v>0.13700000000000001</c:v>
                </c:pt>
                <c:pt idx="17">
                  <c:v>0.13700000000000001</c:v>
                </c:pt>
                <c:pt idx="18">
                  <c:v>0.13700000000000001</c:v>
                </c:pt>
                <c:pt idx="19">
                  <c:v>0.13700000000000001</c:v>
                </c:pt>
                <c:pt idx="20">
                  <c:v>0.13700000000000001</c:v>
                </c:pt>
              </c:numCache>
            </c:numRef>
          </c:val>
          <c:smooth val="0"/>
          <c:extLst>
            <c:ext xmlns:c16="http://schemas.microsoft.com/office/drawing/2014/chart" uri="{C3380CC4-5D6E-409C-BE32-E72D297353CC}">
              <c16:uniqueId val="{00000015-D18D-4FDE-B71F-F7803B6BFE44}"/>
            </c:ext>
          </c:extLst>
        </c:ser>
        <c:dLbls>
          <c:showLegendKey val="0"/>
          <c:showVal val="0"/>
          <c:showCatName val="0"/>
          <c:showSerName val="0"/>
          <c:showPercent val="0"/>
          <c:showBubbleSize val="0"/>
        </c:dLbls>
        <c:marker val="1"/>
        <c:smooth val="0"/>
        <c:axId val="2140839663"/>
        <c:axId val="2074238639"/>
      </c:lineChart>
      <c:catAx>
        <c:axId val="214083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ill Sans Nova" panose="020B0602020104020203" pitchFamily="34" charset="0"/>
                <a:ea typeface="+mn-ea"/>
                <a:cs typeface="+mn-cs"/>
              </a:defRPr>
            </a:pPr>
            <a:endParaRPr lang="en-US"/>
          </a:p>
        </c:txPr>
        <c:crossAx val="2074238639"/>
        <c:crosses val="autoZero"/>
        <c:auto val="1"/>
        <c:lblAlgn val="ctr"/>
        <c:lblOffset val="100"/>
        <c:noMultiLvlLbl val="0"/>
      </c:catAx>
      <c:valAx>
        <c:axId val="2074238639"/>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ill Sans Nova" panose="020B0602020104020203" pitchFamily="34" charset="0"/>
                <a:ea typeface="+mn-ea"/>
                <a:cs typeface="+mn-cs"/>
              </a:defRPr>
            </a:pPr>
            <a:endParaRPr lang="en-US"/>
          </a:p>
        </c:txPr>
        <c:crossAx val="214083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Gill Sans Nova" panose="020B0602020104020203" pitchFamily="34" charset="0"/>
                <a:ea typeface="+mn-ea"/>
                <a:cs typeface="+mn-cs"/>
              </a:defRPr>
            </a:pPr>
            <a:r>
              <a:rPr lang="en-GB" b="1">
                <a:solidFill>
                  <a:schemeClr val="tx1"/>
                </a:solidFill>
                <a:latin typeface="Gill Sans Nova" panose="020B0602020104020203" pitchFamily="34" charset="0"/>
              </a:rPr>
              <a:t>2022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Gill Sans Nova" panose="020B0602020104020203" pitchFamily="34" charset="0"/>
              <a:ea typeface="+mn-ea"/>
              <a:cs typeface="+mn-cs"/>
            </a:defRPr>
          </a:pPr>
          <a:endParaRPr lang="en-US"/>
        </a:p>
      </c:txPr>
    </c:title>
    <c:autoTitleDeleted val="0"/>
    <c:plotArea>
      <c:layout/>
      <c:pieChart>
        <c:varyColors val="1"/>
        <c:ser>
          <c:idx val="0"/>
          <c:order val="0"/>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92-47EB-8136-88868DA314D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592-47EB-8136-88868DA314D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8592-47EB-8136-88868DA314D6}"/>
              </c:ext>
            </c:extLst>
          </c:dPt>
          <c:dLbls>
            <c:dLbl>
              <c:idx val="0"/>
              <c:layout>
                <c:manualLayout>
                  <c:x val="6.0240963855421686E-2"/>
                  <c:y val="-0.103321033210332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92-47EB-8136-88868DA314D6}"/>
                </c:ext>
              </c:extLst>
            </c:dLbl>
            <c:dLbl>
              <c:idx val="1"/>
              <c:layout>
                <c:manualLayout>
                  <c:x val="0.10441767068273092"/>
                  <c:y val="-3.444034440344403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Gill Sans Nova" panose="020B06020201040202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592-47EB-8136-88868DA314D6}"/>
                </c:ext>
              </c:extLst>
            </c:dLbl>
            <c:dLbl>
              <c:idx val="2"/>
              <c:layout>
                <c:manualLayout>
                  <c:x val="-4.4176706827309238E-2"/>
                  <c:y val="-1.88619964939806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592-47EB-8136-88868DA314D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Gill Sans Nova" panose="020B0602020104020203"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Disabled</c:v>
                </c:pt>
                <c:pt idx="1">
                  <c:v>Long Term Health Condition</c:v>
                </c:pt>
                <c:pt idx="2">
                  <c:v>No significant health problems</c:v>
                </c:pt>
              </c:strCache>
            </c:strRef>
          </c:cat>
          <c:val>
            <c:numRef>
              <c:f>Sheet1!$B$2:$B$4</c:f>
              <c:numCache>
                <c:formatCode>General</c:formatCode>
                <c:ptCount val="3"/>
                <c:pt idx="0">
                  <c:v>9</c:v>
                </c:pt>
                <c:pt idx="1">
                  <c:v>48</c:v>
                </c:pt>
                <c:pt idx="2">
                  <c:v>42</c:v>
                </c:pt>
              </c:numCache>
            </c:numRef>
          </c:val>
          <c:extLst>
            <c:ext xmlns:c16="http://schemas.microsoft.com/office/drawing/2014/chart" uri="{C3380CC4-5D6E-409C-BE32-E72D297353CC}">
              <c16:uniqueId val="{00000006-8592-47EB-8136-88868DA314D6}"/>
            </c:ext>
          </c:extLst>
        </c:ser>
        <c:dLbls>
          <c:dLblPos val="outEnd"/>
          <c:showLegendKey val="0"/>
          <c:showVal val="0"/>
          <c:showCatName val="0"/>
          <c:showSerName val="0"/>
          <c:showPercent val="0"/>
          <c:showBubbleSize val="0"/>
          <c:showLeaderLines val="0"/>
        </c:dLbls>
        <c:firstSliceAng val="2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Gill Sans Nova" panose="020B0602020104020203" pitchFamily="34" charset="0"/>
                <a:ea typeface="+mn-ea"/>
                <a:cs typeface="+mn-cs"/>
              </a:defRPr>
            </a:pPr>
            <a:r>
              <a:rPr lang="en-GB" b="1">
                <a:solidFill>
                  <a:schemeClr val="tx1"/>
                </a:solidFill>
                <a:latin typeface="Gill Sans Nova" panose="020B0602020104020203" pitchFamily="34" charset="0"/>
              </a:rPr>
              <a:t>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Gill Sans Nova" panose="020B0602020104020203" pitchFamily="34" charset="0"/>
              <a:ea typeface="+mn-ea"/>
              <a:cs typeface="+mn-cs"/>
            </a:defRPr>
          </a:pPr>
          <a:endParaRPr lang="en-US"/>
        </a:p>
      </c:txPr>
    </c:title>
    <c:autoTitleDeleted val="0"/>
    <c:plotArea>
      <c:layout/>
      <c:pieChart>
        <c:varyColors val="1"/>
        <c:ser>
          <c:idx val="0"/>
          <c:order val="0"/>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FE-4D79-826D-91693D111D4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CFE-4D79-826D-91693D111D4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CFE-4D79-826D-91693D111D4F}"/>
              </c:ext>
            </c:extLst>
          </c:dPt>
          <c:dLbls>
            <c:dLbl>
              <c:idx val="0"/>
              <c:layout>
                <c:manualLayout>
                  <c:x val="0.13753581661891118"/>
                  <c:y val="-0.102189781021897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FE-4D79-826D-91693D111D4F}"/>
                </c:ext>
              </c:extLst>
            </c:dLbl>
            <c:dLbl>
              <c:idx val="1"/>
              <c:layout>
                <c:manualLayout>
                  <c:x val="7.2854575126533247E-2"/>
                  <c:y val="-2.91970802919708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FE-4D79-826D-91693D111D4F}"/>
                </c:ext>
              </c:extLst>
            </c:dLbl>
            <c:dLbl>
              <c:idx val="2"/>
              <c:layout>
                <c:manualLayout>
                  <c:x val="-3.0563514804202482E-2"/>
                  <c:y val="-3.64151196428913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FE-4D79-826D-91693D111D4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Gill Sans Nova" panose="020B0602020104020203"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Sheet1!$A$23:$A$25</c:f>
              <c:strCache>
                <c:ptCount val="3"/>
                <c:pt idx="0">
                  <c:v>Disabled</c:v>
                </c:pt>
                <c:pt idx="1">
                  <c:v>Long Term Health Condition</c:v>
                </c:pt>
                <c:pt idx="2">
                  <c:v>No significant health problems</c:v>
                </c:pt>
              </c:strCache>
            </c:strRef>
          </c:cat>
          <c:val>
            <c:numRef>
              <c:f>Sheet1!$B$23:$B$25</c:f>
              <c:numCache>
                <c:formatCode>General</c:formatCode>
                <c:ptCount val="3"/>
                <c:pt idx="0">
                  <c:v>8</c:v>
                </c:pt>
                <c:pt idx="1">
                  <c:v>47</c:v>
                </c:pt>
                <c:pt idx="2">
                  <c:v>45</c:v>
                </c:pt>
              </c:numCache>
            </c:numRef>
          </c:val>
          <c:extLst>
            <c:ext xmlns:c16="http://schemas.microsoft.com/office/drawing/2014/chart" uri="{C3380CC4-5D6E-409C-BE32-E72D297353CC}">
              <c16:uniqueId val="{00000006-ECFE-4D79-826D-91693D111D4F}"/>
            </c:ext>
          </c:extLst>
        </c:ser>
        <c:dLbls>
          <c:showLegendKey val="0"/>
          <c:showVal val="0"/>
          <c:showCatName val="0"/>
          <c:showSerName val="0"/>
          <c:showPercent val="0"/>
          <c:showBubbleSize val="0"/>
          <c:showLeaderLines val="0"/>
        </c:dLbls>
        <c:firstSliceAng val="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1760626889877455E-2"/>
          <c:y val="5.3039947475518844E-2"/>
          <c:w val="0.95647873392680516"/>
          <c:h val="0.8179898879594264"/>
        </c:manualLayout>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'Raw Data'!$B$43:$I$43</c:f>
              <c:strCache>
                <c:ptCount val="8"/>
                <c:pt idx="0">
                  <c:v>2015/16</c:v>
                </c:pt>
                <c:pt idx="1">
                  <c:v>2016/17</c:v>
                </c:pt>
                <c:pt idx="2">
                  <c:v>2017/18</c:v>
                </c:pt>
                <c:pt idx="3">
                  <c:v>2018/19</c:v>
                </c:pt>
                <c:pt idx="4">
                  <c:v>2019/20</c:v>
                </c:pt>
                <c:pt idx="5">
                  <c:v>2020/21</c:v>
                </c:pt>
                <c:pt idx="6">
                  <c:v>2021/22</c:v>
                </c:pt>
                <c:pt idx="7">
                  <c:v>2022/23</c:v>
                </c:pt>
              </c:strCache>
            </c:strRef>
          </c:cat>
          <c:val>
            <c:numRef>
              <c:f>'Raw Data'!$B$44:$I$44</c:f>
              <c:numCache>
                <c:formatCode>"£"#,##0.00</c:formatCode>
                <c:ptCount val="8"/>
                <c:pt idx="0">
                  <c:v>535168</c:v>
                </c:pt>
                <c:pt idx="1">
                  <c:v>683954</c:v>
                </c:pt>
                <c:pt idx="2">
                  <c:v>804540.9</c:v>
                </c:pt>
                <c:pt idx="3">
                  <c:v>780387</c:v>
                </c:pt>
                <c:pt idx="4">
                  <c:v>945638.1</c:v>
                </c:pt>
                <c:pt idx="5">
                  <c:v>1183588.8400000001</c:v>
                </c:pt>
                <c:pt idx="6">
                  <c:v>1342660.34</c:v>
                </c:pt>
                <c:pt idx="7">
                  <c:v>1613175.73</c:v>
                </c:pt>
              </c:numCache>
            </c:numRef>
          </c:val>
          <c:extLst>
            <c:ext xmlns:c16="http://schemas.microsoft.com/office/drawing/2014/chart" uri="{C3380CC4-5D6E-409C-BE32-E72D297353CC}">
              <c16:uniqueId val="{00000000-3F7E-4059-B634-D083A860C385}"/>
            </c:ext>
          </c:extLst>
        </c:ser>
        <c:dLbls>
          <c:dLblPos val="outEnd"/>
          <c:showLegendKey val="0"/>
          <c:showVal val="1"/>
          <c:showCatName val="0"/>
          <c:showSerName val="0"/>
          <c:showPercent val="0"/>
          <c:showBubbleSize val="0"/>
        </c:dLbls>
        <c:gapWidth val="15"/>
        <c:overlap val="-24"/>
        <c:axId val="842791560"/>
        <c:axId val="842793000"/>
      </c:barChart>
      <c:catAx>
        <c:axId val="8427915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Gill Sans Nova" panose="020B0602020104020203" pitchFamily="34" charset="0"/>
                <a:ea typeface="+mn-ea"/>
                <a:cs typeface="+mn-cs"/>
              </a:defRPr>
            </a:pPr>
            <a:endParaRPr lang="en-US"/>
          </a:p>
        </c:txPr>
        <c:crossAx val="842793000"/>
        <c:crosses val="autoZero"/>
        <c:auto val="1"/>
        <c:lblAlgn val="ctr"/>
        <c:lblOffset val="100"/>
        <c:noMultiLvlLbl val="0"/>
      </c:catAx>
      <c:valAx>
        <c:axId val="842793000"/>
        <c:scaling>
          <c:orientation val="minMax"/>
        </c:scaling>
        <c:delete val="1"/>
        <c:axPos val="l"/>
        <c:numFmt formatCode="&quot;£&quot;#,##0" sourceLinked="0"/>
        <c:majorTickMark val="none"/>
        <c:minorTickMark val="none"/>
        <c:tickLblPos val="nextTo"/>
        <c:crossAx val="842791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'Raw Data'!$G$39:$I$39</c:f>
              <c:strCache>
                <c:ptCount val="3"/>
                <c:pt idx="0">
                  <c:v>2020/21</c:v>
                </c:pt>
                <c:pt idx="1">
                  <c:v>2021/22</c:v>
                </c:pt>
                <c:pt idx="2">
                  <c:v>2022/23</c:v>
                </c:pt>
              </c:strCache>
              <c:extLst/>
            </c:strRef>
          </c:cat>
          <c:val>
            <c:numRef>
              <c:f>'Raw Data'!$G$40:$I$40</c:f>
              <c:numCache>
                <c:formatCode>0</c:formatCode>
                <c:ptCount val="3"/>
                <c:pt idx="0">
                  <c:v>23</c:v>
                </c:pt>
                <c:pt idx="1">
                  <c:v>49</c:v>
                </c:pt>
                <c:pt idx="2">
                  <c:v>69</c:v>
                </c:pt>
              </c:numCache>
              <c:extLst/>
            </c:numRef>
          </c:val>
          <c:extLst>
            <c:ext xmlns:c16="http://schemas.microsoft.com/office/drawing/2014/chart" uri="{C3380CC4-5D6E-409C-BE32-E72D297353CC}">
              <c16:uniqueId val="{00000000-B7BF-4168-91FC-1BC0F27115A6}"/>
            </c:ext>
          </c:extLst>
        </c:ser>
        <c:dLbls>
          <c:dLblPos val="outEnd"/>
          <c:showLegendKey val="0"/>
          <c:showVal val="1"/>
          <c:showCatName val="0"/>
          <c:showSerName val="0"/>
          <c:showPercent val="0"/>
          <c:showBubbleSize val="0"/>
        </c:dLbls>
        <c:gapWidth val="15"/>
        <c:overlap val="-24"/>
        <c:axId val="775864808"/>
        <c:axId val="775863728"/>
      </c:barChart>
      <c:catAx>
        <c:axId val="775864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Gill Sans Nova" panose="020B0602020104020203" pitchFamily="34" charset="0"/>
                <a:ea typeface="+mn-ea"/>
                <a:cs typeface="+mn-cs"/>
              </a:defRPr>
            </a:pPr>
            <a:endParaRPr lang="en-US"/>
          </a:p>
        </c:txPr>
        <c:crossAx val="775863728"/>
        <c:crosses val="autoZero"/>
        <c:auto val="1"/>
        <c:lblAlgn val="ctr"/>
        <c:lblOffset val="100"/>
        <c:noMultiLvlLbl val="0"/>
      </c:catAx>
      <c:valAx>
        <c:axId val="775863728"/>
        <c:scaling>
          <c:orientation val="minMax"/>
        </c:scaling>
        <c:delete val="1"/>
        <c:axPos val="l"/>
        <c:numFmt formatCode="0" sourceLinked="1"/>
        <c:majorTickMark val="none"/>
        <c:minorTickMark val="none"/>
        <c:tickLblPos val="nextTo"/>
        <c:crossAx val="77586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2021/22</c:v>
                </c:pt>
              </c:strCache>
            </c:strRef>
          </c:tx>
          <c:spPr>
            <a:solidFill>
              <a:schemeClr val="accent1"/>
            </a:solidFill>
            <a:ln>
              <a:noFill/>
            </a:ln>
            <a:effectLst/>
          </c:spPr>
          <c:invertIfNegative val="0"/>
          <c:cat>
            <c:strRef>
              <c:f>Sheet2!$A$2:$A$21</c:f>
              <c:strCache>
                <c:ptCount val="20"/>
                <c:pt idx="0">
                  <c:v>Bishopthorpe</c:v>
                </c:pt>
                <c:pt idx="1">
                  <c:v>Heworth Without</c:v>
                </c:pt>
                <c:pt idx="2">
                  <c:v>Strensall</c:v>
                </c:pt>
                <c:pt idx="3">
                  <c:v>Copmanthorpe</c:v>
                </c:pt>
                <c:pt idx="4">
                  <c:v>Haxby &amp; Wigginton</c:v>
                </c:pt>
                <c:pt idx="5">
                  <c:v>Rural West York</c:v>
                </c:pt>
                <c:pt idx="6">
                  <c:v>Fulford &amp; Heslington</c:v>
                </c:pt>
                <c:pt idx="7">
                  <c:v>Dringhouses &amp; Woodthorpe</c:v>
                </c:pt>
                <c:pt idx="8">
                  <c:v>Acomb</c:v>
                </c:pt>
                <c:pt idx="9">
                  <c:v>Micklegate</c:v>
                </c:pt>
                <c:pt idx="10">
                  <c:v>Huntington &amp; New Earswick</c:v>
                </c:pt>
                <c:pt idx="11">
                  <c:v>Osbaldwick &amp; Derwent</c:v>
                </c:pt>
                <c:pt idx="12">
                  <c:v>Rawcliffe &amp; Clifton Without</c:v>
                </c:pt>
                <c:pt idx="13">
                  <c:v>Holgate</c:v>
                </c:pt>
                <c:pt idx="14">
                  <c:v>Guildhall</c:v>
                </c:pt>
                <c:pt idx="15">
                  <c:v>Fishergate</c:v>
                </c:pt>
                <c:pt idx="16">
                  <c:v>Hull Road</c:v>
                </c:pt>
                <c:pt idx="17">
                  <c:v>Clifton</c:v>
                </c:pt>
                <c:pt idx="18">
                  <c:v>Heworth</c:v>
                </c:pt>
                <c:pt idx="19">
                  <c:v>Westfield</c:v>
                </c:pt>
              </c:strCache>
            </c:strRef>
          </c:cat>
          <c:val>
            <c:numRef>
              <c:f>Sheet2!$B$2:$B$21</c:f>
              <c:numCache>
                <c:formatCode>General</c:formatCode>
                <c:ptCount val="20"/>
                <c:pt idx="0">
                  <c:v>6</c:v>
                </c:pt>
                <c:pt idx="1">
                  <c:v>52</c:v>
                </c:pt>
                <c:pt idx="2">
                  <c:v>39</c:v>
                </c:pt>
                <c:pt idx="3">
                  <c:v>30</c:v>
                </c:pt>
                <c:pt idx="4">
                  <c:v>28</c:v>
                </c:pt>
                <c:pt idx="5">
                  <c:v>80</c:v>
                </c:pt>
                <c:pt idx="6">
                  <c:v>100</c:v>
                </c:pt>
                <c:pt idx="7">
                  <c:v>179</c:v>
                </c:pt>
                <c:pt idx="8">
                  <c:v>202</c:v>
                </c:pt>
                <c:pt idx="9">
                  <c:v>173</c:v>
                </c:pt>
                <c:pt idx="10">
                  <c:v>212</c:v>
                </c:pt>
                <c:pt idx="11">
                  <c:v>183</c:v>
                </c:pt>
                <c:pt idx="12">
                  <c:v>227</c:v>
                </c:pt>
                <c:pt idx="13">
                  <c:v>289</c:v>
                </c:pt>
                <c:pt idx="14">
                  <c:v>427</c:v>
                </c:pt>
                <c:pt idx="15">
                  <c:v>104</c:v>
                </c:pt>
                <c:pt idx="16">
                  <c:v>373</c:v>
                </c:pt>
                <c:pt idx="17">
                  <c:v>529</c:v>
                </c:pt>
                <c:pt idx="18">
                  <c:v>948</c:v>
                </c:pt>
                <c:pt idx="19">
                  <c:v>1243</c:v>
                </c:pt>
              </c:numCache>
            </c:numRef>
          </c:val>
          <c:extLst>
            <c:ext xmlns:c16="http://schemas.microsoft.com/office/drawing/2014/chart" uri="{C3380CC4-5D6E-409C-BE32-E72D297353CC}">
              <c16:uniqueId val="{00000000-E4F2-4266-AB22-DD5C2C3C5AF3}"/>
            </c:ext>
          </c:extLst>
        </c:ser>
        <c:ser>
          <c:idx val="1"/>
          <c:order val="1"/>
          <c:tx>
            <c:strRef>
              <c:f>Sheet2!$C$1</c:f>
              <c:strCache>
                <c:ptCount val="1"/>
                <c:pt idx="0">
                  <c:v>2022/23</c:v>
                </c:pt>
              </c:strCache>
            </c:strRef>
          </c:tx>
          <c:spPr>
            <a:solidFill>
              <a:srgbClr val="002060"/>
            </a:solidFill>
            <a:ln>
              <a:noFill/>
            </a:ln>
            <a:effectLst/>
          </c:spPr>
          <c:invertIfNegative val="0"/>
          <c:cat>
            <c:strRef>
              <c:f>Sheet2!$A$2:$A$21</c:f>
              <c:strCache>
                <c:ptCount val="20"/>
                <c:pt idx="0">
                  <c:v>Bishopthorpe</c:v>
                </c:pt>
                <c:pt idx="1">
                  <c:v>Heworth Without</c:v>
                </c:pt>
                <c:pt idx="2">
                  <c:v>Strensall</c:v>
                </c:pt>
                <c:pt idx="3">
                  <c:v>Copmanthorpe</c:v>
                </c:pt>
                <c:pt idx="4">
                  <c:v>Haxby &amp; Wigginton</c:v>
                </c:pt>
                <c:pt idx="5">
                  <c:v>Rural West York</c:v>
                </c:pt>
                <c:pt idx="6">
                  <c:v>Fulford &amp; Heslington</c:v>
                </c:pt>
                <c:pt idx="7">
                  <c:v>Dringhouses &amp; Woodthorpe</c:v>
                </c:pt>
                <c:pt idx="8">
                  <c:v>Acomb</c:v>
                </c:pt>
                <c:pt idx="9">
                  <c:v>Micklegate</c:v>
                </c:pt>
                <c:pt idx="10">
                  <c:v>Huntington &amp; New Earswick</c:v>
                </c:pt>
                <c:pt idx="11">
                  <c:v>Osbaldwick &amp; Derwent</c:v>
                </c:pt>
                <c:pt idx="12">
                  <c:v>Rawcliffe &amp; Clifton Without</c:v>
                </c:pt>
                <c:pt idx="13">
                  <c:v>Holgate</c:v>
                </c:pt>
                <c:pt idx="14">
                  <c:v>Guildhall</c:v>
                </c:pt>
                <c:pt idx="15">
                  <c:v>Fishergate</c:v>
                </c:pt>
                <c:pt idx="16">
                  <c:v>Hull Road</c:v>
                </c:pt>
                <c:pt idx="17">
                  <c:v>Clifton</c:v>
                </c:pt>
                <c:pt idx="18">
                  <c:v>Heworth</c:v>
                </c:pt>
                <c:pt idx="19">
                  <c:v>Westfield</c:v>
                </c:pt>
              </c:strCache>
            </c:strRef>
          </c:cat>
          <c:val>
            <c:numRef>
              <c:f>Sheet2!$C$2:$C$21</c:f>
              <c:numCache>
                <c:formatCode>General</c:formatCode>
                <c:ptCount val="20"/>
                <c:pt idx="0">
                  <c:v>14</c:v>
                </c:pt>
                <c:pt idx="1">
                  <c:v>20</c:v>
                </c:pt>
                <c:pt idx="2">
                  <c:v>30</c:v>
                </c:pt>
                <c:pt idx="3">
                  <c:v>50</c:v>
                </c:pt>
                <c:pt idx="4">
                  <c:v>51</c:v>
                </c:pt>
                <c:pt idx="5">
                  <c:v>94</c:v>
                </c:pt>
                <c:pt idx="6">
                  <c:v>198</c:v>
                </c:pt>
                <c:pt idx="7">
                  <c:v>246</c:v>
                </c:pt>
                <c:pt idx="8">
                  <c:v>287</c:v>
                </c:pt>
                <c:pt idx="9">
                  <c:v>309</c:v>
                </c:pt>
                <c:pt idx="10">
                  <c:v>314</c:v>
                </c:pt>
                <c:pt idx="11">
                  <c:v>316</c:v>
                </c:pt>
                <c:pt idx="12">
                  <c:v>341</c:v>
                </c:pt>
                <c:pt idx="13">
                  <c:v>543</c:v>
                </c:pt>
                <c:pt idx="14">
                  <c:v>691</c:v>
                </c:pt>
                <c:pt idx="15">
                  <c:v>839</c:v>
                </c:pt>
                <c:pt idx="16">
                  <c:v>875</c:v>
                </c:pt>
                <c:pt idx="17">
                  <c:v>1104</c:v>
                </c:pt>
                <c:pt idx="18">
                  <c:v>1127</c:v>
                </c:pt>
                <c:pt idx="19">
                  <c:v>1844</c:v>
                </c:pt>
              </c:numCache>
            </c:numRef>
          </c:val>
          <c:extLst>
            <c:ext xmlns:c16="http://schemas.microsoft.com/office/drawing/2014/chart" uri="{C3380CC4-5D6E-409C-BE32-E72D297353CC}">
              <c16:uniqueId val="{00000001-E4F2-4266-AB22-DD5C2C3C5AF3}"/>
            </c:ext>
          </c:extLst>
        </c:ser>
        <c:dLbls>
          <c:showLegendKey val="0"/>
          <c:showVal val="0"/>
          <c:showCatName val="0"/>
          <c:showSerName val="0"/>
          <c:showPercent val="0"/>
          <c:showBubbleSize val="0"/>
        </c:dLbls>
        <c:gapWidth val="219"/>
        <c:overlap val="-27"/>
        <c:axId val="246906015"/>
        <c:axId val="2078416431"/>
      </c:barChart>
      <c:catAx>
        <c:axId val="246906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ill Sans Nova" panose="020B0602020104020203" pitchFamily="34" charset="0"/>
                <a:ea typeface="+mn-ea"/>
                <a:cs typeface="+mn-cs"/>
              </a:defRPr>
            </a:pPr>
            <a:endParaRPr lang="en-US"/>
          </a:p>
        </c:txPr>
        <c:crossAx val="2078416431"/>
        <c:crosses val="autoZero"/>
        <c:auto val="1"/>
        <c:lblAlgn val="ctr"/>
        <c:lblOffset val="100"/>
        <c:noMultiLvlLbl val="0"/>
      </c:catAx>
      <c:valAx>
        <c:axId val="2078416431"/>
        <c:scaling>
          <c:orientation val="minMax"/>
          <c:max val="189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ill Sans Nova" panose="020B0602020104020203" pitchFamily="34" charset="0"/>
                <a:ea typeface="+mn-ea"/>
                <a:cs typeface="+mn-cs"/>
              </a:defRPr>
            </a:pPr>
            <a:endParaRPr lang="en-US"/>
          </a:p>
        </c:txPr>
        <c:crossAx val="24690601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en-US"/>
          </a:p>
        </c:txPr>
      </c:legendEntry>
      <c:layout>
        <c:manualLayout>
          <c:xMode val="edge"/>
          <c:yMode val="edge"/>
          <c:x val="8.5172104752610028E-2"/>
          <c:y val="7.7506661477201269E-2"/>
          <c:w val="0.16556207007032431"/>
          <c:h val="0.17548220518415986"/>
        </c:manualLayout>
      </c:layout>
      <c:overlay val="0"/>
      <c:spPr>
        <a:solidFill>
          <a:schemeClr val="bg2"/>
        </a:solidFill>
        <a:ln>
          <a:noFill/>
        </a:ln>
        <a:effectLst>
          <a:outerShdw blurRad="50800" dist="50800" dir="4800000" sx="108000" sy="108000" algn="ctr" rotWithShape="0">
            <a:srgbClr val="000000">
              <a:alpha val="41000"/>
            </a:srgbClr>
          </a:outerShdw>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Nova" panose="020B0602020104020203" pitchFamily="34" charset="0"/>
                <a:ea typeface="+mn-ea"/>
                <a:cs typeface="+mn-cs"/>
              </a:defRPr>
            </a:pPr>
            <a:r>
              <a:rPr lang="en-US" sz="1400" b="1" i="0" baseline="0">
                <a:solidFill>
                  <a:schemeClr val="tx1"/>
                </a:solidFill>
                <a:effectLst/>
                <a:latin typeface="Gill Sans Nova" panose="020B0602020104020203" pitchFamily="34" charset="0"/>
              </a:rPr>
              <a:t>Primary Care 'Events' coded Substance misuse</a:t>
            </a:r>
            <a:endParaRPr lang="en-GB" sz="1400" b="1">
              <a:solidFill>
                <a:schemeClr val="tx1"/>
              </a:solidFill>
              <a:effectLst/>
              <a:latin typeface="Gill Sans Nova" panose="020B060202010402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Nova" panose="020B0602020104020203" pitchFamily="34" charset="0"/>
              <a:ea typeface="+mn-ea"/>
              <a:cs typeface="+mn-cs"/>
            </a:defRPr>
          </a:pPr>
          <a:endParaRPr lang="en-US"/>
        </a:p>
      </c:txPr>
    </c:title>
    <c:autoTitleDeleted val="0"/>
    <c:plotArea>
      <c:layout/>
      <c:lineChart>
        <c:grouping val="standard"/>
        <c:varyColors val="0"/>
        <c:ser>
          <c:idx val="0"/>
          <c:order val="0"/>
          <c:tx>
            <c:strRef>
              <c:f>'Substance misuse'!$C$1</c:f>
              <c:strCache>
                <c:ptCount val="1"/>
                <c:pt idx="0">
                  <c:v>Number of Patients</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multiLvlStrRef>
              <c:f>'Substance misuse'!$A$14:$B$33</c:f>
              <c:multiLvlStrCache>
                <c:ptCount val="20"/>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lvl>
                <c:lvl>
                  <c:pt idx="0">
                    <c:v>2022</c:v>
                  </c:pt>
                  <c:pt idx="12">
                    <c:v>2023</c:v>
                  </c:pt>
                </c:lvl>
              </c:multiLvlStrCache>
              <c:extLst/>
            </c:multiLvlStrRef>
          </c:cat>
          <c:val>
            <c:numRef>
              <c:f>'Substance misuse'!$C$14:$C$33</c:f>
              <c:numCache>
                <c:formatCode>General</c:formatCode>
                <c:ptCount val="20"/>
                <c:pt idx="0">
                  <c:v>4</c:v>
                </c:pt>
                <c:pt idx="1">
                  <c:v>12</c:v>
                </c:pt>
                <c:pt idx="2">
                  <c:v>8</c:v>
                </c:pt>
                <c:pt idx="3">
                  <c:v>3</c:v>
                </c:pt>
                <c:pt idx="4">
                  <c:v>8</c:v>
                </c:pt>
                <c:pt idx="5">
                  <c:v>3</c:v>
                </c:pt>
                <c:pt idx="6">
                  <c:v>4</c:v>
                </c:pt>
                <c:pt idx="7">
                  <c:v>5</c:v>
                </c:pt>
                <c:pt idx="8">
                  <c:v>4</c:v>
                </c:pt>
                <c:pt idx="9">
                  <c:v>5</c:v>
                </c:pt>
                <c:pt idx="10">
                  <c:v>11</c:v>
                </c:pt>
                <c:pt idx="11">
                  <c:v>10</c:v>
                </c:pt>
                <c:pt idx="12">
                  <c:v>8</c:v>
                </c:pt>
                <c:pt idx="13">
                  <c:v>7</c:v>
                </c:pt>
                <c:pt idx="14">
                  <c:v>13</c:v>
                </c:pt>
                <c:pt idx="15">
                  <c:v>8</c:v>
                </c:pt>
                <c:pt idx="16">
                  <c:v>10</c:v>
                </c:pt>
                <c:pt idx="17">
                  <c:v>22</c:v>
                </c:pt>
                <c:pt idx="18">
                  <c:v>18</c:v>
                </c:pt>
                <c:pt idx="19">
                  <c:v>11</c:v>
                </c:pt>
              </c:numCache>
              <c:extLst/>
            </c:numRef>
          </c:val>
          <c:smooth val="0"/>
          <c:extLst>
            <c:ext xmlns:c16="http://schemas.microsoft.com/office/drawing/2014/chart" uri="{C3380CC4-5D6E-409C-BE32-E72D297353CC}">
              <c16:uniqueId val="{00000001-6AE7-408A-9F36-6AA3FF03DB57}"/>
            </c:ext>
          </c:extLst>
        </c:ser>
        <c:dLbls>
          <c:showLegendKey val="0"/>
          <c:showVal val="0"/>
          <c:showCatName val="0"/>
          <c:showSerName val="0"/>
          <c:showPercent val="0"/>
          <c:showBubbleSize val="0"/>
        </c:dLbls>
        <c:smooth val="0"/>
        <c:axId val="1488368224"/>
        <c:axId val="1579274896"/>
      </c:lineChart>
      <c:catAx>
        <c:axId val="148836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274896"/>
        <c:crosses val="autoZero"/>
        <c:auto val="1"/>
        <c:lblAlgn val="ctr"/>
        <c:lblOffset val="100"/>
        <c:noMultiLvlLbl val="0"/>
      </c:catAx>
      <c:valAx>
        <c:axId val="157927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836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latin typeface="Gill Sans Nova" panose="020B0602020104020203" pitchFamily="34" charset="0"/>
              </a:rPr>
              <a:t>Primary Care 'Events' coded</a:t>
            </a:r>
            <a:r>
              <a:rPr lang="en-US" b="1" baseline="0">
                <a:solidFill>
                  <a:schemeClr val="tx1"/>
                </a:solidFill>
                <a:latin typeface="Gill Sans Nova" panose="020B0602020104020203" pitchFamily="34" charset="0"/>
              </a:rPr>
              <a:t> Alcohol Dependence</a:t>
            </a:r>
            <a:endParaRPr lang="en-US" b="1">
              <a:solidFill>
                <a:schemeClr val="tx1"/>
              </a:solidFill>
              <a:latin typeface="Gill Sans Nova" panose="020B0602020104020203" pitchFamily="34" charset="0"/>
            </a:endParaRPr>
          </a:p>
        </c:rich>
      </c:tx>
      <c:layout>
        <c:manualLayout>
          <c:xMode val="edge"/>
          <c:yMode val="edge"/>
          <c:x val="0.12507936507936507"/>
          <c:y val="5.04766227871085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Alcohol!$C$1</c:f>
              <c:strCache>
                <c:ptCount val="1"/>
                <c:pt idx="0">
                  <c:v>Number of Patients</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multiLvlStrRef>
              <c:f>Alcohol!$A$2:$B$33</c:f>
              <c:multiLvlStrCache>
                <c:ptCount val="32"/>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lvl>
                <c:lvl>
                  <c:pt idx="0">
                    <c:v>2021</c:v>
                  </c:pt>
                  <c:pt idx="12">
                    <c:v>2022</c:v>
                  </c:pt>
                  <c:pt idx="24">
                    <c:v>2023</c:v>
                  </c:pt>
                </c:lvl>
              </c:multiLvlStrCache>
            </c:multiLvlStrRef>
          </c:cat>
          <c:val>
            <c:numRef>
              <c:f>Alcohol!$C$2:$C$33</c:f>
              <c:numCache>
                <c:formatCode>General</c:formatCode>
                <c:ptCount val="32"/>
                <c:pt idx="0">
                  <c:v>28</c:v>
                </c:pt>
                <c:pt idx="1">
                  <c:v>19</c:v>
                </c:pt>
                <c:pt idx="2">
                  <c:v>29</c:v>
                </c:pt>
                <c:pt idx="3">
                  <c:v>25</c:v>
                </c:pt>
                <c:pt idx="4">
                  <c:v>16</c:v>
                </c:pt>
                <c:pt idx="5">
                  <c:v>13</c:v>
                </c:pt>
                <c:pt idx="6">
                  <c:v>36</c:v>
                </c:pt>
                <c:pt idx="7">
                  <c:v>26</c:v>
                </c:pt>
                <c:pt idx="8">
                  <c:v>14</c:v>
                </c:pt>
                <c:pt idx="9">
                  <c:v>28</c:v>
                </c:pt>
                <c:pt idx="10">
                  <c:v>40</c:v>
                </c:pt>
                <c:pt idx="11">
                  <c:v>18</c:v>
                </c:pt>
                <c:pt idx="12">
                  <c:v>22</c:v>
                </c:pt>
                <c:pt idx="13">
                  <c:v>40</c:v>
                </c:pt>
                <c:pt idx="14">
                  <c:v>23</c:v>
                </c:pt>
                <c:pt idx="15">
                  <c:v>20</c:v>
                </c:pt>
                <c:pt idx="16">
                  <c:v>34</c:v>
                </c:pt>
                <c:pt idx="17">
                  <c:v>27</c:v>
                </c:pt>
                <c:pt idx="18">
                  <c:v>34</c:v>
                </c:pt>
                <c:pt idx="19">
                  <c:v>39</c:v>
                </c:pt>
                <c:pt idx="20">
                  <c:v>32</c:v>
                </c:pt>
                <c:pt idx="21">
                  <c:v>36</c:v>
                </c:pt>
                <c:pt idx="22">
                  <c:v>21</c:v>
                </c:pt>
                <c:pt idx="23">
                  <c:v>28</c:v>
                </c:pt>
                <c:pt idx="24">
                  <c:v>35</c:v>
                </c:pt>
                <c:pt idx="25">
                  <c:v>36</c:v>
                </c:pt>
                <c:pt idx="26">
                  <c:v>37</c:v>
                </c:pt>
                <c:pt idx="27">
                  <c:v>35</c:v>
                </c:pt>
                <c:pt idx="28">
                  <c:v>32</c:v>
                </c:pt>
                <c:pt idx="29">
                  <c:v>38</c:v>
                </c:pt>
                <c:pt idx="30">
                  <c:v>45</c:v>
                </c:pt>
                <c:pt idx="31">
                  <c:v>44</c:v>
                </c:pt>
              </c:numCache>
            </c:numRef>
          </c:val>
          <c:smooth val="0"/>
          <c:extLst>
            <c:ext xmlns:c16="http://schemas.microsoft.com/office/drawing/2014/chart" uri="{C3380CC4-5D6E-409C-BE32-E72D297353CC}">
              <c16:uniqueId val="{00000001-B65D-4A4E-84D7-239F561D03C0}"/>
            </c:ext>
          </c:extLst>
        </c:ser>
        <c:dLbls>
          <c:showLegendKey val="0"/>
          <c:showVal val="0"/>
          <c:showCatName val="0"/>
          <c:showSerName val="0"/>
          <c:showPercent val="0"/>
          <c:showBubbleSize val="0"/>
        </c:dLbls>
        <c:smooth val="0"/>
        <c:axId val="1142733856"/>
        <c:axId val="1380780272"/>
      </c:lineChart>
      <c:catAx>
        <c:axId val="114273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780272"/>
        <c:crosses val="autoZero"/>
        <c:auto val="1"/>
        <c:lblAlgn val="ctr"/>
        <c:lblOffset val="100"/>
        <c:noMultiLvlLbl val="0"/>
      </c:catAx>
      <c:valAx>
        <c:axId val="138078027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73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'Raw Data'!$B$11:$I$11</c:f>
              <c:strCache>
                <c:ptCount val="8"/>
                <c:pt idx="0">
                  <c:v>2015/16</c:v>
                </c:pt>
                <c:pt idx="1">
                  <c:v>2016/17</c:v>
                </c:pt>
                <c:pt idx="2">
                  <c:v>2017/18</c:v>
                </c:pt>
                <c:pt idx="3">
                  <c:v>2018/19</c:v>
                </c:pt>
                <c:pt idx="4">
                  <c:v>2019/20</c:v>
                </c:pt>
                <c:pt idx="5">
                  <c:v>2020/21</c:v>
                </c:pt>
                <c:pt idx="6">
                  <c:v>2021/22</c:v>
                </c:pt>
                <c:pt idx="7">
                  <c:v>2022/23</c:v>
                </c:pt>
              </c:strCache>
            </c:strRef>
          </c:cat>
          <c:val>
            <c:numRef>
              <c:f>'Raw Data'!$B$12:$I$12</c:f>
              <c:numCache>
                <c:formatCode>"£"#,##0.00</c:formatCode>
                <c:ptCount val="8"/>
                <c:pt idx="0">
                  <c:v>496</c:v>
                </c:pt>
                <c:pt idx="1">
                  <c:v>508.1</c:v>
                </c:pt>
                <c:pt idx="2">
                  <c:v>519.9</c:v>
                </c:pt>
                <c:pt idx="3">
                  <c:v>512.9</c:v>
                </c:pt>
                <c:pt idx="4">
                  <c:v>574.6</c:v>
                </c:pt>
                <c:pt idx="5">
                  <c:v>572.6</c:v>
                </c:pt>
                <c:pt idx="6">
                  <c:v>597.9</c:v>
                </c:pt>
                <c:pt idx="7">
                  <c:v>609.20000000000005</c:v>
                </c:pt>
              </c:numCache>
            </c:numRef>
          </c:val>
          <c:extLst>
            <c:ext xmlns:c16="http://schemas.microsoft.com/office/drawing/2014/chart" uri="{C3380CC4-5D6E-409C-BE32-E72D297353CC}">
              <c16:uniqueId val="{00000000-5748-4423-9BBD-1594C77D6B10}"/>
            </c:ext>
          </c:extLst>
        </c:ser>
        <c:dLbls>
          <c:showLegendKey val="0"/>
          <c:showVal val="0"/>
          <c:showCatName val="0"/>
          <c:showSerName val="0"/>
          <c:showPercent val="0"/>
          <c:showBubbleSize val="0"/>
        </c:dLbls>
        <c:gapWidth val="15"/>
        <c:overlap val="-24"/>
        <c:axId val="844123632"/>
        <c:axId val="844123992"/>
      </c:barChart>
      <c:catAx>
        <c:axId val="8441236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Gill Sans Nova" panose="020B0602020104020203" pitchFamily="34" charset="0"/>
                <a:ea typeface="+mn-ea"/>
                <a:cs typeface="+mn-cs"/>
              </a:defRPr>
            </a:pPr>
            <a:endParaRPr lang="en-US"/>
          </a:p>
        </c:txPr>
        <c:crossAx val="844123992"/>
        <c:crosses val="autoZero"/>
        <c:auto val="1"/>
        <c:lblAlgn val="ctr"/>
        <c:lblOffset val="100"/>
        <c:noMultiLvlLbl val="0"/>
      </c:catAx>
      <c:valAx>
        <c:axId val="844123992"/>
        <c:scaling>
          <c:orientation val="minMax"/>
        </c:scaling>
        <c:delete val="1"/>
        <c:axPos val="l"/>
        <c:numFmt formatCode="&quot;£&quot;#,##0.00" sourceLinked="1"/>
        <c:majorTickMark val="none"/>
        <c:minorTickMark val="none"/>
        <c:tickLblPos val="nextTo"/>
        <c:crossAx val="844123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Gill Sans Nova" panose="020B0602020104020203" pitchFamily="34" charset="0"/>
                <a:ea typeface="+mn-ea"/>
                <a:cs typeface="+mn-cs"/>
              </a:defRPr>
            </a:pPr>
            <a:r>
              <a:rPr lang="en-GB" sz="1400" b="1">
                <a:solidFill>
                  <a:schemeClr val="tx1"/>
                </a:solidFill>
              </a:rPr>
              <a:t>COPD Exacerbations coded in Primary Care</a:t>
            </a:r>
          </a:p>
        </c:rich>
      </c:tx>
      <c:layout>
        <c:manualLayout>
          <c:xMode val="edge"/>
          <c:yMode val="edge"/>
          <c:x val="0.34796885333865757"/>
          <c:y val="5.9745995923323067E-2"/>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Gill Sans Nova" panose="020B0602020104020203" pitchFamily="34" charset="0"/>
              <a:ea typeface="+mn-ea"/>
              <a:cs typeface="+mn-cs"/>
            </a:defRPr>
          </a:pPr>
          <a:endParaRPr lang="en-US"/>
        </a:p>
      </c:txPr>
    </c:title>
    <c:autoTitleDeleted val="0"/>
    <c:plotArea>
      <c:layout>
        <c:manualLayout>
          <c:layoutTarget val="inner"/>
          <c:xMode val="edge"/>
          <c:yMode val="edge"/>
          <c:x val="6.3099071571277476E-2"/>
          <c:y val="0.15854433583607938"/>
          <c:w val="0.91202530653817526"/>
          <c:h val="0.66740562448358409"/>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multiLvlStrRef>
              <c:f>[2]Sheet2!$A$2:$B$33</c:f>
              <c:multiLvlStrCache>
                <c:ptCount val="32"/>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lvl>
                <c:lvl>
                  <c:pt idx="0">
                    <c:v>2021</c:v>
                  </c:pt>
                  <c:pt idx="12">
                    <c:v>2022</c:v>
                  </c:pt>
                  <c:pt idx="24">
                    <c:v>2023</c:v>
                  </c:pt>
                </c:lvl>
              </c:multiLvlStrCache>
            </c:multiLvlStrRef>
          </c:cat>
          <c:val>
            <c:numRef>
              <c:f>[2]Sheet2!$C$2:$C$33</c:f>
              <c:numCache>
                <c:formatCode>General</c:formatCode>
                <c:ptCount val="32"/>
                <c:pt idx="0">
                  <c:v>19</c:v>
                </c:pt>
                <c:pt idx="1">
                  <c:v>12</c:v>
                </c:pt>
                <c:pt idx="2">
                  <c:v>29</c:v>
                </c:pt>
                <c:pt idx="3">
                  <c:v>14</c:v>
                </c:pt>
                <c:pt idx="4">
                  <c:v>32</c:v>
                </c:pt>
                <c:pt idx="5">
                  <c:v>37</c:v>
                </c:pt>
                <c:pt idx="6">
                  <c:v>27</c:v>
                </c:pt>
                <c:pt idx="7">
                  <c:v>40</c:v>
                </c:pt>
                <c:pt idx="8">
                  <c:v>39</c:v>
                </c:pt>
                <c:pt idx="9">
                  <c:v>40</c:v>
                </c:pt>
                <c:pt idx="10">
                  <c:v>36</c:v>
                </c:pt>
                <c:pt idx="11">
                  <c:v>47</c:v>
                </c:pt>
                <c:pt idx="12">
                  <c:v>63</c:v>
                </c:pt>
                <c:pt idx="13">
                  <c:v>34</c:v>
                </c:pt>
                <c:pt idx="14">
                  <c:v>43</c:v>
                </c:pt>
                <c:pt idx="15">
                  <c:v>39</c:v>
                </c:pt>
                <c:pt idx="16">
                  <c:v>52</c:v>
                </c:pt>
                <c:pt idx="17">
                  <c:v>41</c:v>
                </c:pt>
                <c:pt idx="18">
                  <c:v>49</c:v>
                </c:pt>
                <c:pt idx="19">
                  <c:v>38</c:v>
                </c:pt>
                <c:pt idx="20">
                  <c:v>49</c:v>
                </c:pt>
                <c:pt idx="21">
                  <c:v>53</c:v>
                </c:pt>
                <c:pt idx="22">
                  <c:v>40</c:v>
                </c:pt>
                <c:pt idx="23">
                  <c:v>67</c:v>
                </c:pt>
                <c:pt idx="24">
                  <c:v>64</c:v>
                </c:pt>
                <c:pt idx="25">
                  <c:v>64</c:v>
                </c:pt>
                <c:pt idx="26">
                  <c:v>49</c:v>
                </c:pt>
                <c:pt idx="27">
                  <c:v>35</c:v>
                </c:pt>
                <c:pt idx="28">
                  <c:v>53</c:v>
                </c:pt>
                <c:pt idx="29">
                  <c:v>48</c:v>
                </c:pt>
                <c:pt idx="30">
                  <c:v>49</c:v>
                </c:pt>
                <c:pt idx="31">
                  <c:v>44</c:v>
                </c:pt>
              </c:numCache>
            </c:numRef>
          </c:val>
          <c:smooth val="0"/>
          <c:extLst>
            <c:ext xmlns:c16="http://schemas.microsoft.com/office/drawing/2014/chart" uri="{C3380CC4-5D6E-409C-BE32-E72D297353CC}">
              <c16:uniqueId val="{00000001-C575-49DE-9706-A206F9B3D8FA}"/>
            </c:ext>
          </c:extLst>
        </c:ser>
        <c:dLbls>
          <c:showLegendKey val="0"/>
          <c:showVal val="0"/>
          <c:showCatName val="0"/>
          <c:showSerName val="0"/>
          <c:showPercent val="0"/>
          <c:showBubbleSize val="0"/>
        </c:dLbls>
        <c:smooth val="0"/>
        <c:axId val="1589539184"/>
        <c:axId val="1273696320"/>
      </c:lineChart>
      <c:catAx>
        <c:axId val="158953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crossAx val="1273696320"/>
        <c:crosses val="autoZero"/>
        <c:auto val="1"/>
        <c:lblAlgn val="ctr"/>
        <c:lblOffset val="100"/>
        <c:noMultiLvlLbl val="0"/>
      </c:catAx>
      <c:valAx>
        <c:axId val="1273696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crossAx val="158953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Gill Sans Nova" panose="020B06020201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Gill Sans Nova" panose="020B0602020104020203" pitchFamily="34" charset="0"/>
                <a:ea typeface="+mn-ea"/>
                <a:cs typeface="+mn-cs"/>
              </a:defRPr>
            </a:pPr>
            <a:r>
              <a:rPr lang="en-GB" b="1">
                <a:solidFill>
                  <a:schemeClr val="tx1"/>
                </a:solidFill>
              </a:rPr>
              <a:t>Type of Disability</a:t>
            </a:r>
          </a:p>
        </c:rich>
      </c:tx>
      <c:layout>
        <c:manualLayout>
          <c:xMode val="edge"/>
          <c:yMode val="edge"/>
          <c:x val="0.36924507554359065"/>
          <c:y val="2.60950605778191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Gill Sans Nova" panose="020B0602020104020203" pitchFamily="34" charset="0"/>
              <a:ea typeface="+mn-ea"/>
              <a:cs typeface="+mn-cs"/>
            </a:defRPr>
          </a:pPr>
          <a:endParaRPr lang="en-US"/>
        </a:p>
      </c:txPr>
    </c:title>
    <c:autoTitleDeleted val="0"/>
    <c:plotArea>
      <c:layout>
        <c:manualLayout>
          <c:layoutTarget val="inner"/>
          <c:xMode val="edge"/>
          <c:yMode val="edge"/>
          <c:x val="0.35549464642871809"/>
          <c:y val="0.1585838266567044"/>
          <c:w val="0.59597495350769591"/>
          <c:h val="0.64414469051445589"/>
        </c:manualLayout>
      </c:layout>
      <c:barChart>
        <c:barDir val="bar"/>
        <c:grouping val="clustered"/>
        <c:varyColors val="0"/>
        <c:ser>
          <c:idx val="0"/>
          <c:order val="0"/>
          <c:tx>
            <c:strRef>
              <c:f>Sheet1!$B$7</c:f>
              <c:strCache>
                <c:ptCount val="1"/>
                <c:pt idx="0">
                  <c:v>2022 (%)</c:v>
                </c:pt>
              </c:strCache>
            </c:strRef>
          </c:tx>
          <c:spPr>
            <a:solidFill>
              <a:schemeClr val="accent1"/>
            </a:solidFill>
            <a:ln>
              <a:noFill/>
            </a:ln>
            <a:effectLst/>
          </c:spPr>
          <c:invertIfNegative val="0"/>
          <c:cat>
            <c:strRef>
              <c:f>Sheet1!$A$8:$A$19</c:f>
              <c:strCache>
                <c:ptCount val="12"/>
                <c:pt idx="0">
                  <c:v>Mental Health</c:v>
                </c:pt>
                <c:pt idx="1">
                  <c:v>Multiple Impairments</c:v>
                </c:pt>
                <c:pt idx="2">
                  <c:v>Physical Impairments (non-sensory)</c:v>
                </c:pt>
                <c:pt idx="3">
                  <c:v>Other disability or type not given</c:v>
                </c:pt>
                <c:pt idx="4">
                  <c:v>Mobility</c:v>
                </c:pt>
                <c:pt idx="5">
                  <c:v>Learning or understanding or concentrating</c:v>
                </c:pt>
                <c:pt idx="6">
                  <c:v>Cognitive impairment</c:v>
                </c:pt>
                <c:pt idx="7">
                  <c:v>Hard of hearing</c:v>
                </c:pt>
                <c:pt idx="8">
                  <c:v>Visual impairment</c:v>
                </c:pt>
                <c:pt idx="9">
                  <c:v>Deaf</c:v>
                </c:pt>
                <c:pt idx="10">
                  <c:v>Socially or behaviourally</c:v>
                </c:pt>
                <c:pt idx="11">
                  <c:v>Stamina or breathing or fatigue</c:v>
                </c:pt>
              </c:strCache>
            </c:strRef>
          </c:cat>
          <c:val>
            <c:numRef>
              <c:f>Sheet1!$B$8:$B$19</c:f>
              <c:numCache>
                <c:formatCode>0%</c:formatCode>
                <c:ptCount val="12"/>
                <c:pt idx="0">
                  <c:v>0.33</c:v>
                </c:pt>
                <c:pt idx="1">
                  <c:v>0.31</c:v>
                </c:pt>
                <c:pt idx="2">
                  <c:v>0.23</c:v>
                </c:pt>
                <c:pt idx="3">
                  <c:v>0.08</c:v>
                </c:pt>
                <c:pt idx="4">
                  <c:v>0</c:v>
                </c:pt>
                <c:pt idx="5">
                  <c:v>0.01</c:v>
                </c:pt>
                <c:pt idx="6">
                  <c:v>0.01</c:v>
                </c:pt>
                <c:pt idx="7">
                  <c:v>0.01</c:v>
                </c:pt>
                <c:pt idx="8">
                  <c:v>0.01</c:v>
                </c:pt>
                <c:pt idx="9">
                  <c:v>0</c:v>
                </c:pt>
                <c:pt idx="10">
                  <c:v>0</c:v>
                </c:pt>
                <c:pt idx="11">
                  <c:v>0</c:v>
                </c:pt>
              </c:numCache>
            </c:numRef>
          </c:val>
          <c:extLst>
            <c:ext xmlns:c16="http://schemas.microsoft.com/office/drawing/2014/chart" uri="{C3380CC4-5D6E-409C-BE32-E72D297353CC}">
              <c16:uniqueId val="{00000000-D020-4A44-A27E-38E461F01AB0}"/>
            </c:ext>
          </c:extLst>
        </c:ser>
        <c:ser>
          <c:idx val="1"/>
          <c:order val="1"/>
          <c:tx>
            <c:strRef>
              <c:f>Sheet1!$C$7</c:f>
              <c:strCache>
                <c:ptCount val="1"/>
                <c:pt idx="0">
                  <c:v>2023 (%)</c:v>
                </c:pt>
              </c:strCache>
            </c:strRef>
          </c:tx>
          <c:spPr>
            <a:solidFill>
              <a:schemeClr val="accent3"/>
            </a:solidFill>
            <a:ln>
              <a:noFill/>
            </a:ln>
            <a:effectLst/>
          </c:spPr>
          <c:invertIfNegative val="0"/>
          <c:cat>
            <c:strRef>
              <c:f>Sheet1!$A$8:$A$19</c:f>
              <c:strCache>
                <c:ptCount val="12"/>
                <c:pt idx="0">
                  <c:v>Mental Health</c:v>
                </c:pt>
                <c:pt idx="1">
                  <c:v>Multiple Impairments</c:v>
                </c:pt>
                <c:pt idx="2">
                  <c:v>Physical Impairments (non-sensory)</c:v>
                </c:pt>
                <c:pt idx="3">
                  <c:v>Other disability or type not given</c:v>
                </c:pt>
                <c:pt idx="4">
                  <c:v>Mobility</c:v>
                </c:pt>
                <c:pt idx="5">
                  <c:v>Learning or understanding or concentrating</c:v>
                </c:pt>
                <c:pt idx="6">
                  <c:v>Cognitive impairment</c:v>
                </c:pt>
                <c:pt idx="7">
                  <c:v>Hard of hearing</c:v>
                </c:pt>
                <c:pt idx="8">
                  <c:v>Visual impairment</c:v>
                </c:pt>
                <c:pt idx="9">
                  <c:v>Deaf</c:v>
                </c:pt>
                <c:pt idx="10">
                  <c:v>Socially or behaviourally</c:v>
                </c:pt>
                <c:pt idx="11">
                  <c:v>Stamina or breathing or fatigue</c:v>
                </c:pt>
              </c:strCache>
            </c:strRef>
          </c:cat>
          <c:val>
            <c:numRef>
              <c:f>Sheet1!$C$8:$C$19</c:f>
              <c:numCache>
                <c:formatCode>0%</c:formatCode>
                <c:ptCount val="12"/>
                <c:pt idx="0">
                  <c:v>0.35</c:v>
                </c:pt>
                <c:pt idx="1">
                  <c:v>0.28999999999999998</c:v>
                </c:pt>
                <c:pt idx="2">
                  <c:v>0.18</c:v>
                </c:pt>
                <c:pt idx="3">
                  <c:v>0.12</c:v>
                </c:pt>
                <c:pt idx="4">
                  <c:v>0.02</c:v>
                </c:pt>
                <c:pt idx="5">
                  <c:v>0.01</c:v>
                </c:pt>
                <c:pt idx="6">
                  <c:v>0</c:v>
                </c:pt>
                <c:pt idx="7">
                  <c:v>0.01</c:v>
                </c:pt>
                <c:pt idx="8">
                  <c:v>0</c:v>
                </c:pt>
                <c:pt idx="9">
                  <c:v>0</c:v>
                </c:pt>
                <c:pt idx="10">
                  <c:v>0</c:v>
                </c:pt>
                <c:pt idx="11">
                  <c:v>0</c:v>
                </c:pt>
              </c:numCache>
            </c:numRef>
          </c:val>
          <c:extLst>
            <c:ext xmlns:c16="http://schemas.microsoft.com/office/drawing/2014/chart" uri="{C3380CC4-5D6E-409C-BE32-E72D297353CC}">
              <c16:uniqueId val="{00000001-D020-4A44-A27E-38E461F01AB0}"/>
            </c:ext>
          </c:extLst>
        </c:ser>
        <c:dLbls>
          <c:showLegendKey val="0"/>
          <c:showVal val="0"/>
          <c:showCatName val="0"/>
          <c:showSerName val="0"/>
          <c:showPercent val="0"/>
          <c:showBubbleSize val="0"/>
        </c:dLbls>
        <c:gapWidth val="182"/>
        <c:axId val="719614248"/>
        <c:axId val="719616048"/>
      </c:barChart>
      <c:catAx>
        <c:axId val="719614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crossAx val="719616048"/>
        <c:crosses val="autoZero"/>
        <c:auto val="1"/>
        <c:lblAlgn val="ctr"/>
        <c:lblOffset val="100"/>
        <c:noMultiLvlLbl val="0"/>
      </c:catAx>
      <c:valAx>
        <c:axId val="719616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crossAx val="719614248"/>
        <c:crosses val="autoZero"/>
        <c:crossBetween val="between"/>
      </c:valAx>
      <c:spPr>
        <a:noFill/>
        <a:ln>
          <a:noFill/>
        </a:ln>
        <a:effectLst/>
      </c:spPr>
    </c:plotArea>
    <c:legend>
      <c:legendPos val="b"/>
      <c:layout>
        <c:manualLayout>
          <c:xMode val="edge"/>
          <c:yMode val="edge"/>
          <c:x val="0.32389939300102988"/>
          <c:y val="0.89099983461399956"/>
          <c:w val="0.35613783440931701"/>
          <c:h val="6.44580523691223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Gill Sans Nova" panose="020B06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6.png"/></Relationships>
</file>

<file path=ppt/drawings/drawing1.xml><?xml version="1.0" encoding="utf-8"?>
<c:userShapes xmlns:c="http://schemas.openxmlformats.org/drawingml/2006/chart">
  <cdr:relSizeAnchor xmlns:cdr="http://schemas.openxmlformats.org/drawingml/2006/chartDrawing">
    <cdr:from>
      <cdr:x>0.08365</cdr:x>
      <cdr:y>0.05051</cdr:y>
    </cdr:from>
    <cdr:to>
      <cdr:x>0.31717</cdr:x>
      <cdr:y>0.28675</cdr:y>
    </cdr:to>
    <cdr:pic>
      <cdr:nvPicPr>
        <cdr:cNvPr id="2" name="Picture 1">
          <a:extLst xmlns:a="http://schemas.openxmlformats.org/drawingml/2006/main">
            <a:ext uri="{FF2B5EF4-FFF2-40B4-BE49-F238E27FC236}">
              <a16:creationId xmlns:a16="http://schemas.microsoft.com/office/drawing/2014/main" id="{6838634F-F04B-9241-9DDE-156F3751AC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69498" y="190500"/>
          <a:ext cx="1869045" cy="891016"/>
        </a:xfrm>
        <a:prstGeom xmlns:a="http://schemas.openxmlformats.org/drawingml/2006/main" prst="rect">
          <a:avLst/>
        </a:prstGeom>
        <a:ln xmlns:a="http://schemas.openxmlformats.org/drawingml/2006/main">
          <a:solidFill>
            <a:schemeClr val="tx1">
              <a:lumMod val="50000"/>
              <a:lumOff val="50000"/>
            </a:schemeClr>
          </a:solid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75462E5-69DA-4533-8086-71143FB9C818}" type="datetimeFigureOut">
              <a:rPr lang="en-GB" smtClean="0"/>
              <a:t>30/11/2023</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3E28DF7-29AE-4E3E-AA61-CF4C9B82EE3B}" type="slidenum">
              <a:rPr lang="en-GB" smtClean="0"/>
              <a:t>‹#›</a:t>
            </a:fld>
            <a:endParaRPr lang="en-GB"/>
          </a:p>
        </p:txBody>
      </p:sp>
    </p:spTree>
    <p:extLst>
      <p:ext uri="{BB962C8B-B14F-4D97-AF65-F5344CB8AC3E}">
        <p14:creationId xmlns:p14="http://schemas.microsoft.com/office/powerpoint/2010/main" val="216979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736E96-34A0-4013-8AA4-B9FE3938A3B3}" type="slidenum">
              <a:rPr lang="en-GB" altLang="en-US"/>
              <a:pPr/>
              <a:t>3</a:t>
            </a:fld>
            <a:endParaRPr lang="en-GB" altLang="en-US"/>
          </a:p>
        </p:txBody>
      </p:sp>
    </p:spTree>
    <p:extLst>
      <p:ext uri="{BB962C8B-B14F-4D97-AF65-F5344CB8AC3E}">
        <p14:creationId xmlns:p14="http://schemas.microsoft.com/office/powerpoint/2010/main" val="242168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But let’s turn to our </a:t>
            </a:r>
            <a:r>
              <a:rPr lang="en-GB" dirty="0" err="1"/>
              <a:t>strenghts</a:t>
            </a:r>
            <a:r>
              <a:rPr lang="en-GB" dirty="0"/>
              <a:t>. These are</a:t>
            </a:r>
            <a:r>
              <a:rPr lang="en-GB" baseline="0" dirty="0"/>
              <a:t> </a:t>
            </a:r>
            <a:r>
              <a:rPr lang="en-GB" baseline="0" dirty="0" err="1"/>
              <a:t>significants</a:t>
            </a:r>
            <a:r>
              <a:rPr lang="en-GB" baseline="0" dirty="0"/>
              <a:t> We are already here, being a local </a:t>
            </a:r>
            <a:r>
              <a:rPr lang="en-GB" baseline="0" dirty="0" err="1"/>
              <a:t>Healthwatch</a:t>
            </a:r>
            <a:r>
              <a:rPr lang="en-GB" baseline="0" dirty="0"/>
              <a:t>. We have our promotional materials, mental health guides, dementia guides, lots of ways for people to contact us, and a central office </a:t>
            </a:r>
            <a:r>
              <a:rPr lang="en-GB" baseline="0"/>
              <a:t>base in York.</a:t>
            </a:r>
            <a:endParaRPr lang="en-GB" baseline="0" dirty="0"/>
          </a:p>
          <a:p>
            <a:r>
              <a:rPr lang="en-GB" baseline="0" dirty="0"/>
              <a:t>Most of all though, we’re really well connected. We are part of over 40 different meetings and networks. We co-chair the Mental Health Coproduction Network and the York Multiple Complex Needs Network’s Creative Action Group, proactively demonstrating how to not just want different but be different. These networks are supporting key initiatives in the city like the Community Mental Health Transformation work, and putting what matters to people at the heart of those initiatives. We are always planning for the future, proactively moving ideas forward, centred and rooted in making change happen.</a:t>
            </a:r>
          </a:p>
          <a:p>
            <a:r>
              <a:rPr lang="en-GB" baseline="0" dirty="0"/>
              <a:t>We value our partners and want to use our platform to amplify what they hear. We are now consolidating these partnerships into a Voice Network that will enable more people in York to be heard than ever before. The network has support from the York Health and Care Alliance and we intend it to also feed through to the Integrated Care System. The network will bring together people with lived experience, community representatives, frontline VCSE workers, and others, to hear about what is happening and share their feedback, helping to shape the future of our city. </a:t>
            </a:r>
          </a:p>
          <a:p>
            <a:endParaRPr lang="en-GB" dirty="0"/>
          </a:p>
          <a:p>
            <a:r>
              <a:rPr lang="en-GB" dirty="0"/>
              <a:t>Ends – flick to next slide – any questions?</a:t>
            </a:r>
          </a:p>
        </p:txBody>
      </p:sp>
      <p:sp>
        <p:nvSpPr>
          <p:cNvPr id="4" name="Slide Number Placeholder 3"/>
          <p:cNvSpPr>
            <a:spLocks noGrp="1"/>
          </p:cNvSpPr>
          <p:nvPr>
            <p:ph type="sldNum" sz="quarter" idx="10"/>
          </p:nvPr>
        </p:nvSpPr>
        <p:spPr/>
        <p:txBody>
          <a:bodyPr/>
          <a:lstStyle/>
          <a:p>
            <a:fld id="{4EE68B5F-D307-4135-93FD-44AEFFEFA4CE}" type="slidenum">
              <a:rPr lang="en-GB" smtClean="0"/>
              <a:pPr/>
              <a:t>12</a:t>
            </a:fld>
            <a:endParaRPr lang="en-GB"/>
          </a:p>
        </p:txBody>
      </p:sp>
    </p:spTree>
    <p:extLst>
      <p:ext uri="{BB962C8B-B14F-4D97-AF65-F5344CB8AC3E}">
        <p14:creationId xmlns:p14="http://schemas.microsoft.com/office/powerpoint/2010/main" val="231901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Thank you!</a:t>
            </a:r>
          </a:p>
        </p:txBody>
      </p:sp>
      <p:sp>
        <p:nvSpPr>
          <p:cNvPr id="4" name="Slide Number Placeholder 3"/>
          <p:cNvSpPr>
            <a:spLocks noGrp="1"/>
          </p:cNvSpPr>
          <p:nvPr>
            <p:ph type="sldNum" sz="quarter" idx="10"/>
          </p:nvPr>
        </p:nvSpPr>
        <p:spPr/>
        <p:txBody>
          <a:bodyPr/>
          <a:lstStyle/>
          <a:p>
            <a:fld id="{4EE68B5F-D307-4135-93FD-44AEFFEFA4CE}" type="slidenum">
              <a:rPr lang="en-GB" smtClean="0"/>
              <a:pPr/>
              <a:t>13</a:t>
            </a:fld>
            <a:endParaRPr lang="en-GB"/>
          </a:p>
        </p:txBody>
      </p:sp>
    </p:spTree>
    <p:extLst>
      <p:ext uri="{BB962C8B-B14F-4D97-AF65-F5344CB8AC3E}">
        <p14:creationId xmlns:p14="http://schemas.microsoft.com/office/powerpoint/2010/main" val="23995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14</a:t>
            </a:fld>
            <a:endParaRPr lang="en-GB"/>
          </a:p>
        </p:txBody>
      </p:sp>
    </p:spTree>
    <p:extLst>
      <p:ext uri="{BB962C8B-B14F-4D97-AF65-F5344CB8AC3E}">
        <p14:creationId xmlns:p14="http://schemas.microsoft.com/office/powerpoint/2010/main" val="153446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15</a:t>
            </a:fld>
            <a:endParaRPr lang="en-GB"/>
          </a:p>
        </p:txBody>
      </p:sp>
    </p:spTree>
    <p:extLst>
      <p:ext uri="{BB962C8B-B14F-4D97-AF65-F5344CB8AC3E}">
        <p14:creationId xmlns:p14="http://schemas.microsoft.com/office/powerpoint/2010/main" val="284662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16</a:t>
            </a:fld>
            <a:endParaRPr lang="en-GB"/>
          </a:p>
        </p:txBody>
      </p:sp>
    </p:spTree>
    <p:extLst>
      <p:ext uri="{BB962C8B-B14F-4D97-AF65-F5344CB8AC3E}">
        <p14:creationId xmlns:p14="http://schemas.microsoft.com/office/powerpoint/2010/main" val="380605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17</a:t>
            </a:fld>
            <a:endParaRPr lang="en-GB"/>
          </a:p>
        </p:txBody>
      </p:sp>
    </p:spTree>
    <p:extLst>
      <p:ext uri="{BB962C8B-B14F-4D97-AF65-F5344CB8AC3E}">
        <p14:creationId xmlns:p14="http://schemas.microsoft.com/office/powerpoint/2010/main" val="233632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18</a:t>
            </a:fld>
            <a:endParaRPr lang="en-GB"/>
          </a:p>
        </p:txBody>
      </p:sp>
    </p:spTree>
    <p:extLst>
      <p:ext uri="{BB962C8B-B14F-4D97-AF65-F5344CB8AC3E}">
        <p14:creationId xmlns:p14="http://schemas.microsoft.com/office/powerpoint/2010/main" val="256836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19</a:t>
            </a:fld>
            <a:endParaRPr lang="en-GB"/>
          </a:p>
        </p:txBody>
      </p:sp>
    </p:spTree>
    <p:extLst>
      <p:ext uri="{BB962C8B-B14F-4D97-AF65-F5344CB8AC3E}">
        <p14:creationId xmlns:p14="http://schemas.microsoft.com/office/powerpoint/2010/main" val="113294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20</a:t>
            </a:fld>
            <a:endParaRPr lang="en-GB"/>
          </a:p>
        </p:txBody>
      </p:sp>
    </p:spTree>
    <p:extLst>
      <p:ext uri="{BB962C8B-B14F-4D97-AF65-F5344CB8AC3E}">
        <p14:creationId xmlns:p14="http://schemas.microsoft.com/office/powerpoint/2010/main" val="414625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21</a:t>
            </a:fld>
            <a:endParaRPr lang="en-GB"/>
          </a:p>
        </p:txBody>
      </p:sp>
    </p:spTree>
    <p:extLst>
      <p:ext uri="{BB962C8B-B14F-4D97-AF65-F5344CB8AC3E}">
        <p14:creationId xmlns:p14="http://schemas.microsoft.com/office/powerpoint/2010/main" val="286391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latin typeface="Trebuchet MS"/>
              </a:rPr>
              <a:t>We heard from 200 people from across York between October and December about the impact of the cost of living rises on them. We repeated the survey in February and March and published the resulting report in May this year. We found people were no longer able to afford nutritious food, heating and non-essential items which was causing isolation, worsening physical health conditions and feelings of anxiety, depression and shame. Our findings helped to inform cross sector work on the issue.</a:t>
            </a:r>
            <a:endParaRPr lang="en-US" dirty="0">
              <a:latin typeface="Trebuchet MS"/>
              <a:ea typeface="Calibri"/>
              <a:cs typeface="Calibri"/>
            </a:endParaRPr>
          </a:p>
          <a:p>
            <a:endParaRPr lang="en-US" dirty="0">
              <a:latin typeface="Trebuchet MS"/>
            </a:endParaRPr>
          </a:p>
          <a:p>
            <a:r>
              <a:rPr lang="en-US" dirty="0">
                <a:latin typeface="Trebuchet MS"/>
              </a:rPr>
              <a:t>We hope this work contributes to the national debate about what people need to live rather than just survive, and what a minimum income standard looks like in 2023 and beyond. We welcome the commitments made by local health and care partners to make sure we are alert to the realities of living without sufficient food and heating, without social opportunities and activities that sustain good mental wellbeing, and that we work together on </a:t>
            </a:r>
            <a:r>
              <a:rPr lang="en-US" dirty="0" err="1">
                <a:latin typeface="Trebuchet MS"/>
              </a:rPr>
              <a:t>minimising</a:t>
            </a:r>
            <a:r>
              <a:rPr lang="en-US" dirty="0">
                <a:latin typeface="Trebuchet MS"/>
              </a:rPr>
              <a:t> the impact of rising living costs on people in our city.</a:t>
            </a:r>
          </a:p>
          <a:p>
            <a:endParaRPr lang="en-US" dirty="0">
              <a:latin typeface="Trebuchet MS"/>
            </a:endParaRPr>
          </a:p>
          <a:p>
            <a:endParaRPr lang="en-US" dirty="0">
              <a:latin typeface="Trebuchet MS"/>
            </a:endParaRPr>
          </a:p>
          <a:p>
            <a:endParaRPr lang="en-US" dirty="0">
              <a:latin typeface="Trebuchet MS"/>
            </a:endParaRPr>
          </a:p>
          <a:p>
            <a:endParaRPr lang="en-US" dirty="0">
              <a:latin typeface="Trebuchet MS"/>
            </a:endParaRPr>
          </a:p>
          <a:p>
            <a:endParaRPr lang="en-US" dirty="0">
              <a:latin typeface="Trebuchet MS"/>
            </a:endParaRPr>
          </a:p>
          <a:p>
            <a:pPr marL="171450" indent="-171450">
              <a:buFont typeface="Arial"/>
              <a:buChar char="•"/>
            </a:pPr>
            <a:endParaRPr lang="en-US" dirty="0">
              <a:latin typeface="Trebuchet MS"/>
            </a:endParaRPr>
          </a:p>
          <a:p>
            <a:endParaRPr lang="en-US" dirty="0">
              <a:latin typeface="Trebuchet MS"/>
            </a:endParaRPr>
          </a:p>
          <a:p>
            <a:endParaRPr lang="en-US" dirty="0">
              <a:latin typeface="Trebuchet MS"/>
            </a:endParaRPr>
          </a:p>
          <a:p>
            <a:endParaRPr lang="en-US" dirty="0">
              <a:latin typeface="Trebuchet MS"/>
            </a:endParaRPr>
          </a:p>
          <a:p>
            <a:endParaRPr lang="en-US" dirty="0">
              <a:latin typeface="Trebuchet MS"/>
            </a:endParaRPr>
          </a:p>
        </p:txBody>
      </p:sp>
      <p:sp>
        <p:nvSpPr>
          <p:cNvPr id="4" name="Slide Number Placeholder 3"/>
          <p:cNvSpPr>
            <a:spLocks noGrp="1"/>
          </p:cNvSpPr>
          <p:nvPr>
            <p:ph type="sldNum" sz="quarter" idx="5"/>
          </p:nvPr>
        </p:nvSpPr>
        <p:spPr/>
        <p:txBody>
          <a:bodyPr/>
          <a:lstStyle/>
          <a:p>
            <a:fld id="{04736E96-34A0-4013-8AA4-B9FE3938A3B3}" type="slidenum">
              <a:rPr lang="en-GB" altLang="en-US"/>
              <a:pPr/>
              <a:t>4</a:t>
            </a:fld>
            <a:endParaRPr lang="en-GB" altLang="en-US"/>
          </a:p>
        </p:txBody>
      </p:sp>
    </p:spTree>
    <p:extLst>
      <p:ext uri="{BB962C8B-B14F-4D97-AF65-F5344CB8AC3E}">
        <p14:creationId xmlns:p14="http://schemas.microsoft.com/office/powerpoint/2010/main" val="307048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22</a:t>
            </a:fld>
            <a:endParaRPr lang="en-GB"/>
          </a:p>
        </p:txBody>
      </p:sp>
    </p:spTree>
    <p:extLst>
      <p:ext uri="{BB962C8B-B14F-4D97-AF65-F5344CB8AC3E}">
        <p14:creationId xmlns:p14="http://schemas.microsoft.com/office/powerpoint/2010/main" val="3354812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23</a:t>
            </a:fld>
            <a:endParaRPr lang="en-GB"/>
          </a:p>
        </p:txBody>
      </p:sp>
    </p:spTree>
    <p:extLst>
      <p:ext uri="{BB962C8B-B14F-4D97-AF65-F5344CB8AC3E}">
        <p14:creationId xmlns:p14="http://schemas.microsoft.com/office/powerpoint/2010/main" val="4012898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24</a:t>
            </a:fld>
            <a:endParaRPr lang="en-GB"/>
          </a:p>
        </p:txBody>
      </p:sp>
    </p:spTree>
    <p:extLst>
      <p:ext uri="{BB962C8B-B14F-4D97-AF65-F5344CB8AC3E}">
        <p14:creationId xmlns:p14="http://schemas.microsoft.com/office/powerpoint/2010/main" val="1654731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25</a:t>
            </a:fld>
            <a:endParaRPr lang="en-GB"/>
          </a:p>
        </p:txBody>
      </p:sp>
    </p:spTree>
    <p:extLst>
      <p:ext uri="{BB962C8B-B14F-4D97-AF65-F5344CB8AC3E}">
        <p14:creationId xmlns:p14="http://schemas.microsoft.com/office/powerpoint/2010/main" val="258083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26</a:t>
            </a:fld>
            <a:endParaRPr lang="en-GB"/>
          </a:p>
        </p:txBody>
      </p:sp>
    </p:spTree>
    <p:extLst>
      <p:ext uri="{BB962C8B-B14F-4D97-AF65-F5344CB8AC3E}">
        <p14:creationId xmlns:p14="http://schemas.microsoft.com/office/powerpoint/2010/main" val="379556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27</a:t>
            </a:fld>
            <a:endParaRPr lang="en-GB"/>
          </a:p>
        </p:txBody>
      </p:sp>
    </p:spTree>
    <p:extLst>
      <p:ext uri="{BB962C8B-B14F-4D97-AF65-F5344CB8AC3E}">
        <p14:creationId xmlns:p14="http://schemas.microsoft.com/office/powerpoint/2010/main" val="2281727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28</a:t>
            </a:fld>
            <a:endParaRPr lang="en-GB"/>
          </a:p>
        </p:txBody>
      </p:sp>
    </p:spTree>
    <p:extLst>
      <p:ext uri="{BB962C8B-B14F-4D97-AF65-F5344CB8AC3E}">
        <p14:creationId xmlns:p14="http://schemas.microsoft.com/office/powerpoint/2010/main" val="3040029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29</a:t>
            </a:fld>
            <a:endParaRPr lang="en-GB"/>
          </a:p>
        </p:txBody>
      </p:sp>
    </p:spTree>
    <p:extLst>
      <p:ext uri="{BB962C8B-B14F-4D97-AF65-F5344CB8AC3E}">
        <p14:creationId xmlns:p14="http://schemas.microsoft.com/office/powerpoint/2010/main" val="298665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30</a:t>
            </a:fld>
            <a:endParaRPr lang="en-GB"/>
          </a:p>
        </p:txBody>
      </p:sp>
    </p:spTree>
    <p:extLst>
      <p:ext uri="{BB962C8B-B14F-4D97-AF65-F5344CB8AC3E}">
        <p14:creationId xmlns:p14="http://schemas.microsoft.com/office/powerpoint/2010/main" val="1156250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31</a:t>
            </a:fld>
            <a:endParaRPr lang="en-GB"/>
          </a:p>
        </p:txBody>
      </p:sp>
    </p:spTree>
    <p:extLst>
      <p:ext uri="{BB962C8B-B14F-4D97-AF65-F5344CB8AC3E}">
        <p14:creationId xmlns:p14="http://schemas.microsoft.com/office/powerpoint/2010/main" val="406780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key findings of our second cost of living report, but the themes were reflected across both reports. </a:t>
            </a:r>
            <a:endParaRPr lang="en-GB" dirty="0"/>
          </a:p>
        </p:txBody>
      </p:sp>
      <p:sp>
        <p:nvSpPr>
          <p:cNvPr id="4" name="Slide Number Placeholder 3"/>
          <p:cNvSpPr>
            <a:spLocks noGrp="1"/>
          </p:cNvSpPr>
          <p:nvPr>
            <p:ph type="sldNum" sz="quarter" idx="10"/>
          </p:nvPr>
        </p:nvSpPr>
        <p:spPr/>
        <p:txBody>
          <a:bodyPr/>
          <a:lstStyle/>
          <a:p>
            <a:fld id="{4EE68B5F-D307-4135-93FD-44AEFFEFA4CE}" type="slidenum">
              <a:rPr lang="en-GB" smtClean="0"/>
              <a:pPr/>
              <a:t>5</a:t>
            </a:fld>
            <a:endParaRPr lang="en-GB"/>
          </a:p>
        </p:txBody>
      </p:sp>
    </p:spTree>
    <p:extLst>
      <p:ext uri="{BB962C8B-B14F-4D97-AF65-F5344CB8AC3E}">
        <p14:creationId xmlns:p14="http://schemas.microsoft.com/office/powerpoint/2010/main" val="3799298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32</a:t>
            </a:fld>
            <a:endParaRPr lang="en-GB"/>
          </a:p>
        </p:txBody>
      </p:sp>
    </p:spTree>
    <p:extLst>
      <p:ext uri="{BB962C8B-B14F-4D97-AF65-F5344CB8AC3E}">
        <p14:creationId xmlns:p14="http://schemas.microsoft.com/office/powerpoint/2010/main" val="633377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33</a:t>
            </a:fld>
            <a:endParaRPr lang="en-GB"/>
          </a:p>
        </p:txBody>
      </p:sp>
    </p:spTree>
    <p:extLst>
      <p:ext uri="{BB962C8B-B14F-4D97-AF65-F5344CB8AC3E}">
        <p14:creationId xmlns:p14="http://schemas.microsoft.com/office/powerpoint/2010/main" val="3547547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34</a:t>
            </a:fld>
            <a:endParaRPr lang="en-GB"/>
          </a:p>
        </p:txBody>
      </p:sp>
    </p:spTree>
    <p:extLst>
      <p:ext uri="{BB962C8B-B14F-4D97-AF65-F5344CB8AC3E}">
        <p14:creationId xmlns:p14="http://schemas.microsoft.com/office/powerpoint/2010/main" val="1127097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E28DF7-29AE-4E3E-AA61-CF4C9B82EE3B}" type="slidenum">
              <a:rPr lang="en-GB" smtClean="0"/>
              <a:t>35</a:t>
            </a:fld>
            <a:endParaRPr lang="en-GB"/>
          </a:p>
        </p:txBody>
      </p:sp>
    </p:spTree>
    <p:extLst>
      <p:ext uri="{BB962C8B-B14F-4D97-AF65-F5344CB8AC3E}">
        <p14:creationId xmlns:p14="http://schemas.microsoft.com/office/powerpoint/2010/main" val="73366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E68B5F-D307-4135-93FD-44AEFFEFA4CE}" type="slidenum">
              <a:rPr lang="en-GB" smtClean="0"/>
              <a:pPr/>
              <a:t>6</a:t>
            </a:fld>
            <a:endParaRPr lang="en-GB"/>
          </a:p>
        </p:txBody>
      </p:sp>
    </p:spTree>
    <p:extLst>
      <p:ext uri="{BB962C8B-B14F-4D97-AF65-F5344CB8AC3E}">
        <p14:creationId xmlns:p14="http://schemas.microsoft.com/office/powerpoint/2010/main" val="306869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Wherever possible, we use people’s words directly in our reports. We believe in the power of people’s lived experiences. </a:t>
            </a:r>
            <a:endParaRPr lang="en-GB" baseline="0" dirty="0"/>
          </a:p>
          <a:p>
            <a:r>
              <a:rPr lang="en-GB" dirty="0"/>
              <a:t>So here’s what people told us…</a:t>
            </a:r>
          </a:p>
        </p:txBody>
      </p:sp>
      <p:sp>
        <p:nvSpPr>
          <p:cNvPr id="4" name="Slide Number Placeholder 3"/>
          <p:cNvSpPr>
            <a:spLocks noGrp="1"/>
          </p:cNvSpPr>
          <p:nvPr>
            <p:ph type="sldNum" sz="quarter" idx="10"/>
          </p:nvPr>
        </p:nvSpPr>
        <p:spPr/>
        <p:txBody>
          <a:bodyPr/>
          <a:lstStyle/>
          <a:p>
            <a:fld id="{2B9A2131-5E31-493E-9548-498D05460175}" type="slidenum">
              <a:rPr lang="en-GB" smtClean="0"/>
              <a:t>7</a:t>
            </a:fld>
            <a:endParaRPr lang="en-GB"/>
          </a:p>
        </p:txBody>
      </p:sp>
    </p:spTree>
    <p:extLst>
      <p:ext uri="{BB962C8B-B14F-4D97-AF65-F5344CB8AC3E}">
        <p14:creationId xmlns:p14="http://schemas.microsoft.com/office/powerpoint/2010/main" val="187660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EE68B5F-D307-4135-93FD-44AEFFEFA4CE}" type="slidenum">
              <a:rPr lang="en-GB" smtClean="0"/>
              <a:pPr/>
              <a:t>8</a:t>
            </a:fld>
            <a:endParaRPr lang="en-GB"/>
          </a:p>
        </p:txBody>
      </p:sp>
    </p:spTree>
    <p:extLst>
      <p:ext uri="{BB962C8B-B14F-4D97-AF65-F5344CB8AC3E}">
        <p14:creationId xmlns:p14="http://schemas.microsoft.com/office/powerpoint/2010/main" val="312707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9A2131-5E31-493E-9548-498D05460175}" type="slidenum">
              <a:rPr lang="en-GB" smtClean="0"/>
              <a:t>9</a:t>
            </a:fld>
            <a:endParaRPr lang="en-GB"/>
          </a:p>
        </p:txBody>
      </p:sp>
    </p:spTree>
    <p:extLst>
      <p:ext uri="{BB962C8B-B14F-4D97-AF65-F5344CB8AC3E}">
        <p14:creationId xmlns:p14="http://schemas.microsoft.com/office/powerpoint/2010/main" val="5965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E68B5F-D307-4135-93FD-44AEFFEFA4CE}" type="slidenum">
              <a:rPr lang="en-GB" smtClean="0"/>
              <a:pPr/>
              <a:t>10</a:t>
            </a:fld>
            <a:endParaRPr lang="en-GB"/>
          </a:p>
        </p:txBody>
      </p:sp>
    </p:spTree>
    <p:extLst>
      <p:ext uri="{BB962C8B-B14F-4D97-AF65-F5344CB8AC3E}">
        <p14:creationId xmlns:p14="http://schemas.microsoft.com/office/powerpoint/2010/main" val="343758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People reported not being able to buy special foods, experiencing more colds and infections, having flare-ups of existing health conditions, increased stress and anxiety about how to manage, and increased household tensions and arguments as a result of needing to make financial decisions about how to survive.  </a:t>
            </a:r>
          </a:p>
          <a:p>
            <a:endParaRPr lang="en-GB" dirty="0"/>
          </a:p>
        </p:txBody>
      </p:sp>
      <p:sp>
        <p:nvSpPr>
          <p:cNvPr id="4" name="Slide Number Placeholder 3"/>
          <p:cNvSpPr>
            <a:spLocks noGrp="1"/>
          </p:cNvSpPr>
          <p:nvPr>
            <p:ph type="sldNum" sz="quarter" idx="10"/>
          </p:nvPr>
        </p:nvSpPr>
        <p:spPr/>
        <p:txBody>
          <a:bodyPr/>
          <a:lstStyle/>
          <a:p>
            <a:fld id="{4EE68B5F-D307-4135-93FD-44AEFFEFA4CE}" type="slidenum">
              <a:rPr lang="en-GB" smtClean="0"/>
              <a:pPr/>
              <a:t>11</a:t>
            </a:fld>
            <a:endParaRPr lang="en-GB"/>
          </a:p>
        </p:txBody>
      </p:sp>
    </p:spTree>
    <p:extLst>
      <p:ext uri="{BB962C8B-B14F-4D97-AF65-F5344CB8AC3E}">
        <p14:creationId xmlns:p14="http://schemas.microsoft.com/office/powerpoint/2010/main" val="168388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6A06-2141-F6EA-F8ED-28B52ADA0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589880-0180-FB0C-C51F-5BFC44002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6955D2-0F16-FC1D-E9A1-888997747A5D}"/>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5" name="Footer Placeholder 4">
            <a:extLst>
              <a:ext uri="{FF2B5EF4-FFF2-40B4-BE49-F238E27FC236}">
                <a16:creationId xmlns:a16="http://schemas.microsoft.com/office/drawing/2014/main" id="{25B572EB-13FF-953E-9166-621B59090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F5B1F-4F8A-324B-56BF-D60AB40D54E5}"/>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86221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C573-9FA9-9291-C596-362E8F7A8A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4716FC-C68F-36F8-2D3C-5911AE57D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1462B8-CC37-15F7-B140-E1D38EACF40B}"/>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5" name="Footer Placeholder 4">
            <a:extLst>
              <a:ext uri="{FF2B5EF4-FFF2-40B4-BE49-F238E27FC236}">
                <a16:creationId xmlns:a16="http://schemas.microsoft.com/office/drawing/2014/main" id="{9699B803-F5DA-99CD-9A8F-72E7A77C9B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9B451-4DDD-1217-BD12-CB07AE5CAD59}"/>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98362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98F552-4076-8988-6E95-1E23AC0B07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719262-4067-9F59-C38B-91538194E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A3D82-1B50-2463-90DA-5B69CB9F6674}"/>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5" name="Footer Placeholder 4">
            <a:extLst>
              <a:ext uri="{FF2B5EF4-FFF2-40B4-BE49-F238E27FC236}">
                <a16:creationId xmlns:a16="http://schemas.microsoft.com/office/drawing/2014/main" id="{11EF1928-1034-2451-A54C-7DD00A5C3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91CBA-4AE7-5AD0-AD51-91A03089D644}"/>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1727770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00" y="5367363"/>
            <a:ext cx="1032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510079" y="5996272"/>
            <a:ext cx="1032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extLst>
      <p:ext uri="{BB962C8B-B14F-4D97-AF65-F5344CB8AC3E}">
        <p14:creationId xmlns:p14="http://schemas.microsoft.com/office/powerpoint/2010/main" val="272140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609601" y="1075264"/>
            <a:ext cx="108585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315204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609601" y="1075264"/>
            <a:ext cx="108585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244044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609601" y="1075264"/>
            <a:ext cx="108585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4249218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3" name="Content Placeholder 2"/>
          <p:cNvSpPr>
            <a:spLocks noGrp="1"/>
          </p:cNvSpPr>
          <p:nvPr>
            <p:ph idx="1" hasCustomPrompt="1"/>
          </p:nvPr>
        </p:nvSpPr>
        <p:spPr>
          <a:xfrm>
            <a:off x="609600" y="663553"/>
            <a:ext cx="10944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10536259" y="4598534"/>
            <a:ext cx="1587500"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86749" y="111310"/>
            <a:ext cx="1587500" cy="1438275"/>
          </a:xfrm>
          <a:prstGeom prst="rect">
            <a:avLst/>
          </a:prstGeom>
        </p:spPr>
      </p:pic>
    </p:spTree>
    <p:extLst>
      <p:ext uri="{BB962C8B-B14F-4D97-AF65-F5344CB8AC3E}">
        <p14:creationId xmlns:p14="http://schemas.microsoft.com/office/powerpoint/2010/main" val="202492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3" name="Content Placeholder 2"/>
          <p:cNvSpPr>
            <a:spLocks noGrp="1"/>
          </p:cNvSpPr>
          <p:nvPr>
            <p:ph idx="1" hasCustomPrompt="1"/>
          </p:nvPr>
        </p:nvSpPr>
        <p:spPr>
          <a:xfrm>
            <a:off x="609600" y="663553"/>
            <a:ext cx="10944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86749" y="111310"/>
            <a:ext cx="1587500"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10536259" y="4581266"/>
            <a:ext cx="1587500" cy="1438275"/>
          </a:xfrm>
          <a:prstGeom prst="rect">
            <a:avLst/>
          </a:prstGeom>
        </p:spPr>
      </p:pic>
    </p:spTree>
    <p:extLst>
      <p:ext uri="{BB962C8B-B14F-4D97-AF65-F5344CB8AC3E}">
        <p14:creationId xmlns:p14="http://schemas.microsoft.com/office/powerpoint/2010/main" val="348024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609601" y="1075264"/>
            <a:ext cx="108585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2291770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609600" y="1219203"/>
            <a:ext cx="10944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599012" y="1650388"/>
            <a:ext cx="11088000" cy="4320000"/>
          </a:xfrm>
        </p:spPr>
        <p:txBody>
          <a:bodyPr anchor="ctr" anchorCtr="0"/>
          <a:lstStyle>
            <a:lvl1pPr algn="ctr">
              <a:defRPr>
                <a:latin typeface="Century Gothic" panose="020B0502020202020204" pitchFamily="34" charset="0"/>
              </a:defRPr>
            </a:lvl1pPr>
          </a:lstStyle>
          <a:p>
            <a:r>
              <a:rPr lang="en-GB"/>
              <a:t>Insert photo</a:t>
            </a:r>
          </a:p>
        </p:txBody>
      </p:sp>
    </p:spTree>
    <p:extLst>
      <p:ext uri="{BB962C8B-B14F-4D97-AF65-F5344CB8AC3E}">
        <p14:creationId xmlns:p14="http://schemas.microsoft.com/office/powerpoint/2010/main" val="38071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1B16-E861-F4BB-CF34-157B0B12A2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04E9B-0484-CE29-FF23-BEFEC1C3C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1B479-25F6-69AB-79D9-09E2D3B2AE7E}"/>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5" name="Footer Placeholder 4">
            <a:extLst>
              <a:ext uri="{FF2B5EF4-FFF2-40B4-BE49-F238E27FC236}">
                <a16:creationId xmlns:a16="http://schemas.microsoft.com/office/drawing/2014/main" id="{2DC26030-D2B9-999B-A21A-D4CAB84AA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CBE2DF-90ED-2772-326E-66BBFCBFE044}"/>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303210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12192000" cy="6858000"/>
          </a:xfrm>
          <a:prstGeom prst="rect">
            <a:avLst/>
          </a:prstGeom>
        </p:spPr>
      </p:pic>
      <p:sp>
        <p:nvSpPr>
          <p:cNvPr id="7" name="Text Placeholder 6"/>
          <p:cNvSpPr>
            <a:spLocks noGrp="1"/>
          </p:cNvSpPr>
          <p:nvPr>
            <p:ph type="body" sz="quarter" idx="10"/>
          </p:nvPr>
        </p:nvSpPr>
        <p:spPr>
          <a:xfrm>
            <a:off x="740841" y="492661"/>
            <a:ext cx="5524500"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657378" y="3357022"/>
            <a:ext cx="390337"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7840423" y="5920473"/>
            <a:ext cx="4032000" cy="828283"/>
          </a:xfrm>
          <a:prstGeom prst="rect">
            <a:avLst/>
          </a:prstGeom>
        </p:spPr>
      </p:pic>
    </p:spTree>
    <p:extLst>
      <p:ext uri="{BB962C8B-B14F-4D97-AF65-F5344CB8AC3E}">
        <p14:creationId xmlns:p14="http://schemas.microsoft.com/office/powerpoint/2010/main" val="379485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8A22-3A1F-C9E7-2A5E-9B0D92E26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3799C7-6F57-CFE8-0729-FBA0A2026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569DD9-742C-0BB5-60A4-25375541DA31}"/>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5" name="Footer Placeholder 4">
            <a:extLst>
              <a:ext uri="{FF2B5EF4-FFF2-40B4-BE49-F238E27FC236}">
                <a16:creationId xmlns:a16="http://schemas.microsoft.com/office/drawing/2014/main" id="{2BE0FC2B-C301-E190-93FE-325507E5B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D022D-0ED2-98CF-670B-FBBF257951D6}"/>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39817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3CBE-6BD0-D7B3-0891-2D463F2E58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6091-FFAF-6927-07F7-1CB9A6D00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32336B-C8AC-6F33-88F0-0C434B087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87FD93-C155-E6A6-142F-3E0F270A31F9}"/>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6" name="Footer Placeholder 5">
            <a:extLst>
              <a:ext uri="{FF2B5EF4-FFF2-40B4-BE49-F238E27FC236}">
                <a16:creationId xmlns:a16="http://schemas.microsoft.com/office/drawing/2014/main" id="{96247AE2-15A2-F5CC-55F7-A6AFAF9E0D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C878BF-DA18-6F91-E4C4-1ACB43B89CDF}"/>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347193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5A02-4550-0CE4-1519-00FEB6B305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D5CD4A-3F43-2ED7-4A0D-71FE78392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5ED16F-20E6-420D-521F-AB896BD934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A43941-485A-D032-3163-9F5DA38B9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BFD70-11E8-97E7-22A4-0DC20B554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542370-6268-D253-04C0-04C5B2AA1F5A}"/>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8" name="Footer Placeholder 7">
            <a:extLst>
              <a:ext uri="{FF2B5EF4-FFF2-40B4-BE49-F238E27FC236}">
                <a16:creationId xmlns:a16="http://schemas.microsoft.com/office/drawing/2014/main" id="{6F9A720E-A9C6-B2E6-493D-48AB2A1DC1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B0F8AA-DC4A-E97C-1EDB-54B7595E048B}"/>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263662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8AA6-AFD2-BFA4-2FD7-CB9B753BB2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3870D9-CFE5-23B1-E588-794CA69445C3}"/>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4" name="Footer Placeholder 3">
            <a:extLst>
              <a:ext uri="{FF2B5EF4-FFF2-40B4-BE49-F238E27FC236}">
                <a16:creationId xmlns:a16="http://schemas.microsoft.com/office/drawing/2014/main" id="{77E1734B-B779-CBE7-0295-630CA4742D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CFCA2C-E731-20A2-88EA-8AA3868D8B2F}"/>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345119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B72515-B5D9-03BF-5A49-CAC166FF9CEB}"/>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3" name="Footer Placeholder 2">
            <a:extLst>
              <a:ext uri="{FF2B5EF4-FFF2-40B4-BE49-F238E27FC236}">
                <a16:creationId xmlns:a16="http://schemas.microsoft.com/office/drawing/2014/main" id="{F4A2B967-387D-71D6-21EB-502384C85F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CCB0E2-7CA6-8F1A-9BE8-18E46CCAFC67}"/>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5893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66D3-C050-338C-CBBC-E440F2E7C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823BF6-0C20-21B7-BCD1-0C77EE23E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4CA6D1-4EB3-62E6-684B-1551B1CF0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B8436-69C3-8AB3-4CCD-8966FBFE5462}"/>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6" name="Footer Placeholder 5">
            <a:extLst>
              <a:ext uri="{FF2B5EF4-FFF2-40B4-BE49-F238E27FC236}">
                <a16:creationId xmlns:a16="http://schemas.microsoft.com/office/drawing/2014/main" id="{6D7537A2-1FBC-FB22-FF87-44A1D65D26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5CA1F5-0D13-03F7-3D14-09448961629B}"/>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122801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6D19-C1F4-75A0-4AEB-B3A6595EC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B8147-59A4-0558-9FFE-C5FA5ACE93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DE78A-8AD9-83A4-F5FA-C9E84F931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75BC7-D705-5C83-EF6A-FB465367B5CD}"/>
              </a:ext>
            </a:extLst>
          </p:cNvPr>
          <p:cNvSpPr>
            <a:spLocks noGrp="1"/>
          </p:cNvSpPr>
          <p:nvPr>
            <p:ph type="dt" sz="half" idx="10"/>
          </p:nvPr>
        </p:nvSpPr>
        <p:spPr/>
        <p:txBody>
          <a:bodyPr/>
          <a:lstStyle/>
          <a:p>
            <a:fld id="{52A26487-1470-47D0-89C6-5869E9943E62}" type="datetimeFigureOut">
              <a:rPr lang="en-GB" smtClean="0"/>
              <a:t>30/11/2023</a:t>
            </a:fld>
            <a:endParaRPr lang="en-GB"/>
          </a:p>
        </p:txBody>
      </p:sp>
      <p:sp>
        <p:nvSpPr>
          <p:cNvPr id="6" name="Footer Placeholder 5">
            <a:extLst>
              <a:ext uri="{FF2B5EF4-FFF2-40B4-BE49-F238E27FC236}">
                <a16:creationId xmlns:a16="http://schemas.microsoft.com/office/drawing/2014/main" id="{06371197-D0BC-6C24-4BF5-8A4153D0D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D5565-2A8A-5545-84D3-FAFB6F3F7122}"/>
              </a:ext>
            </a:extLst>
          </p:cNvPr>
          <p:cNvSpPr>
            <a:spLocks noGrp="1"/>
          </p:cNvSpPr>
          <p:nvPr>
            <p:ph type="sldNum" sz="quarter" idx="12"/>
          </p:nvPr>
        </p:nvSpPr>
        <p:spPr/>
        <p:txBody>
          <a:bodyPr/>
          <a:lstStyle/>
          <a:p>
            <a:fld id="{38659BE8-76B5-4C32-8BEA-CE60E9329BEA}" type="slidenum">
              <a:rPr lang="en-GB" smtClean="0"/>
              <a:t>‹#›</a:t>
            </a:fld>
            <a:endParaRPr lang="en-GB"/>
          </a:p>
        </p:txBody>
      </p:sp>
    </p:spTree>
    <p:extLst>
      <p:ext uri="{BB962C8B-B14F-4D97-AF65-F5344CB8AC3E}">
        <p14:creationId xmlns:p14="http://schemas.microsoft.com/office/powerpoint/2010/main" val="109936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428DE-E433-F373-B42A-694EB4871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D0EC7D-6180-519B-39D0-D64BF0215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436A5C-5C1E-72A6-4066-716EB7DC1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26487-1470-47D0-89C6-5869E9943E62}" type="datetimeFigureOut">
              <a:rPr lang="en-GB" smtClean="0"/>
              <a:t>30/11/2023</a:t>
            </a:fld>
            <a:endParaRPr lang="en-GB"/>
          </a:p>
        </p:txBody>
      </p:sp>
      <p:sp>
        <p:nvSpPr>
          <p:cNvPr id="5" name="Footer Placeholder 4">
            <a:extLst>
              <a:ext uri="{FF2B5EF4-FFF2-40B4-BE49-F238E27FC236}">
                <a16:creationId xmlns:a16="http://schemas.microsoft.com/office/drawing/2014/main" id="{A21A4BAF-8697-2EE4-776B-2CC658D21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1F70CF-243D-9707-405A-986905671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59BE8-76B5-4C32-8BEA-CE60E9329BEA}" type="slidenum">
              <a:rPr lang="en-GB" smtClean="0"/>
              <a:t>‹#›</a:t>
            </a:fld>
            <a:endParaRPr lang="en-GB"/>
          </a:p>
        </p:txBody>
      </p:sp>
    </p:spTree>
    <p:extLst>
      <p:ext uri="{BB962C8B-B14F-4D97-AF65-F5344CB8AC3E}">
        <p14:creationId xmlns:p14="http://schemas.microsoft.com/office/powerpoint/2010/main" val="240658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2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chart" Target="../charts/chart11.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hyperlink" Target="http://www.warmspaces.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5266-81FD-419B-9FB2-77906A231C9D}"/>
              </a:ext>
            </a:extLst>
          </p:cNvPr>
          <p:cNvPicPr>
            <a:picLocks noChangeAspect="1"/>
          </p:cNvPicPr>
          <p:nvPr/>
        </p:nvPicPr>
        <p:blipFill rotWithShape="1">
          <a:blip r:embed="rId2">
            <a:duotone>
              <a:schemeClr val="accent6">
                <a:shade val="45000"/>
                <a:satMod val="135000"/>
              </a:schemeClr>
              <a:prstClr val="white"/>
            </a:duotone>
          </a:blip>
          <a:srcRect l="4838" t="10584" r="22229" b="28224"/>
          <a:stretch/>
        </p:blipFill>
        <p:spPr>
          <a:xfrm>
            <a:off x="2052320" y="522962"/>
            <a:ext cx="7771854" cy="2134093"/>
          </a:xfrm>
          <a:prstGeom prst="rect">
            <a:avLst/>
          </a:prstGeom>
        </p:spPr>
      </p:pic>
      <p:sp>
        <p:nvSpPr>
          <p:cNvPr id="5" name="Title 1">
            <a:extLst>
              <a:ext uri="{FF2B5EF4-FFF2-40B4-BE49-F238E27FC236}">
                <a16:creationId xmlns:a16="http://schemas.microsoft.com/office/drawing/2014/main" id="{387E8B35-D8D5-4745-B173-498D093D83A4}"/>
              </a:ext>
            </a:extLst>
          </p:cNvPr>
          <p:cNvSpPr txBox="1">
            <a:spLocks/>
          </p:cNvSpPr>
          <p:nvPr/>
        </p:nvSpPr>
        <p:spPr>
          <a:xfrm>
            <a:off x="657225" y="2937971"/>
            <a:ext cx="10515600" cy="1562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en-GB" sz="2000" b="1" dirty="0">
                <a:latin typeface="Arial" panose="020B0604020202020204" pitchFamily="34" charset="0"/>
                <a:cs typeface="Arial" panose="020B0604020202020204" pitchFamily="34" charset="0"/>
              </a:rPr>
              <a:t>Cost of Living Crisis in York: understanding and reducing health impacts</a:t>
            </a:r>
          </a:p>
          <a:p>
            <a:pPr algn="ctr">
              <a:lnSpc>
                <a:spcPct val="115000"/>
              </a:lnSpc>
              <a:spcAft>
                <a:spcPts val="1000"/>
              </a:spcAft>
            </a:pPr>
            <a:r>
              <a:rPr lang="en-GB" sz="2000" b="1" dirty="0">
                <a:latin typeface="Arial" panose="020B0604020202020204" pitchFamily="34" charset="0"/>
                <a:cs typeface="Arial" panose="020B0604020202020204" pitchFamily="34" charset="0"/>
              </a:rPr>
              <a:t>Thursday  30 November  2023</a:t>
            </a:r>
          </a:p>
          <a:p>
            <a:pPr algn="ctr">
              <a:lnSpc>
                <a:spcPct val="115000"/>
              </a:lnSpc>
              <a:spcAft>
                <a:spcPts val="1000"/>
              </a:spcAft>
            </a:pPr>
            <a:r>
              <a:rPr lang="en-GB" sz="2000" b="1" dirty="0">
                <a:latin typeface="Arial" panose="020B0604020202020204" pitchFamily="34" charset="0"/>
                <a:cs typeface="Arial" panose="020B0604020202020204" pitchFamily="34" charset="0"/>
              </a:rPr>
              <a:t>12:30 – 1:30pm   </a:t>
            </a:r>
          </a:p>
        </p:txBody>
      </p:sp>
      <p:cxnSp>
        <p:nvCxnSpPr>
          <p:cNvPr id="7" name="Straight Connector 6">
            <a:extLst>
              <a:ext uri="{FF2B5EF4-FFF2-40B4-BE49-F238E27FC236}">
                <a16:creationId xmlns:a16="http://schemas.microsoft.com/office/drawing/2014/main" id="{DA484002-8F33-4FC8-88C4-16FCCE24568A}"/>
              </a:ext>
            </a:extLst>
          </p:cNvPr>
          <p:cNvCxnSpPr/>
          <p:nvPr/>
        </p:nvCxnSpPr>
        <p:spPr>
          <a:xfrm>
            <a:off x="2052320" y="4780987"/>
            <a:ext cx="808736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6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95DF58-4118-4551-8C61-1A7ED177FA2D}" type="slidenum">
              <a:rPr lang="en-GB" noProof="0" smtClean="0"/>
              <a:pPr/>
              <a:t>10</a:t>
            </a:fld>
            <a:endParaRPr lang="en-GB" noProof="0" dirty="0"/>
          </a:p>
        </p:txBody>
      </p:sp>
      <p:sp>
        <p:nvSpPr>
          <p:cNvPr id="5" name="Content Placeholder 4"/>
          <p:cNvSpPr>
            <a:spLocks noGrp="1"/>
          </p:cNvSpPr>
          <p:nvPr>
            <p:ph idx="1"/>
          </p:nvPr>
        </p:nvSpPr>
        <p:spPr/>
        <p:txBody>
          <a:bodyPr/>
          <a:lstStyle/>
          <a:p>
            <a:pPr lvl="1"/>
            <a:endParaRPr lang="en-GB" sz="2800" b="0" dirty="0">
              <a:latin typeface="+mn-lt"/>
            </a:endParaRPr>
          </a:p>
          <a:p>
            <a:pPr lvl="1"/>
            <a:r>
              <a:rPr lang="en-GB" sz="2400" b="0" dirty="0">
                <a:latin typeface="+mn-lt"/>
              </a:rPr>
              <a:t>I don’t heat water except for a weekly bath. I wash in cold. I don’t have the heating on, use blankets and a hot water bottle. I go to two food banks.</a:t>
            </a:r>
          </a:p>
          <a:p>
            <a:pPr lvl="1"/>
            <a:endParaRPr lang="en-GB" sz="2400" b="0" dirty="0">
              <a:latin typeface="+mn-lt"/>
            </a:endParaRPr>
          </a:p>
          <a:p>
            <a:pPr lvl="1"/>
            <a:r>
              <a:rPr lang="en-GB" sz="2400" b="0" dirty="0">
                <a:latin typeface="+mn-lt"/>
              </a:rPr>
              <a:t>We have had to ration when we use heating. We have persistent black mould in the house which the landlord will not address and this has been exacerbated by      not using the heating as much during the winter. </a:t>
            </a:r>
          </a:p>
          <a:p>
            <a:pPr lvl="1"/>
            <a:endParaRPr lang="en-GB" sz="2400" b="0" dirty="0">
              <a:latin typeface="+mn-lt"/>
            </a:endParaRPr>
          </a:p>
          <a:p>
            <a:pPr lvl="1"/>
            <a:r>
              <a:rPr lang="en-GB" sz="2400" b="0" dirty="0">
                <a:latin typeface="+mn-lt"/>
              </a:rPr>
              <a:t>Not living just existing.         </a:t>
            </a:r>
          </a:p>
          <a:p>
            <a:pPr lvl="1"/>
            <a:endParaRPr lang="en-GB" sz="3200" dirty="0"/>
          </a:p>
        </p:txBody>
      </p:sp>
      <p:sp>
        <p:nvSpPr>
          <p:cNvPr id="7"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185370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lnSpc>
                <a:spcPct val="114000"/>
              </a:lnSpc>
              <a:spcAft>
                <a:spcPts val="0"/>
              </a:spcAft>
              <a:buFont typeface="Arial" panose="020B0604020202020204" pitchFamily="34" charset="0"/>
              <a:buChar char="•"/>
            </a:pPr>
            <a:r>
              <a:rPr lang="en-GB" sz="2800" dirty="0">
                <a:latin typeface="+mn-lt"/>
              </a:rPr>
              <a:t>Over 55% reported health impacts, whether physical or mental health.</a:t>
            </a:r>
          </a:p>
          <a:p>
            <a:pPr marL="457200" indent="-457200">
              <a:lnSpc>
                <a:spcPct val="114000"/>
              </a:lnSpc>
              <a:spcAft>
                <a:spcPts val="0"/>
              </a:spcAft>
              <a:buFont typeface="Arial" panose="020B0604020202020204" pitchFamily="34" charset="0"/>
              <a:buChar char="•"/>
            </a:pPr>
            <a:r>
              <a:rPr lang="en-GB" sz="2800" dirty="0">
                <a:latin typeface="+mn-lt"/>
              </a:rPr>
              <a:t>40% were unable to keep their homes as warm as they would like. </a:t>
            </a:r>
          </a:p>
          <a:p>
            <a:pPr marL="457200" indent="-457200">
              <a:lnSpc>
                <a:spcPct val="114000"/>
              </a:lnSpc>
              <a:spcAft>
                <a:spcPts val="0"/>
              </a:spcAft>
              <a:buFont typeface="Arial" panose="020B0604020202020204" pitchFamily="34" charset="0"/>
              <a:buChar char="•"/>
            </a:pPr>
            <a:r>
              <a:rPr lang="en-GB" sz="2800" dirty="0">
                <a:latin typeface="+mn-lt"/>
              </a:rPr>
              <a:t>Over 40% skipped meals or reduced meal size.</a:t>
            </a:r>
          </a:p>
          <a:p>
            <a:pPr marL="457200" indent="-457200">
              <a:lnSpc>
                <a:spcPct val="114000"/>
              </a:lnSpc>
              <a:spcAft>
                <a:spcPts val="0"/>
              </a:spcAft>
              <a:buFont typeface="Arial" panose="020B0604020202020204" pitchFamily="34" charset="0"/>
              <a:buChar char="•"/>
            </a:pPr>
            <a:r>
              <a:rPr lang="en-GB" sz="2800" dirty="0">
                <a:latin typeface="+mn-lt"/>
              </a:rPr>
              <a:t>36% were unable to afford healthy foods</a:t>
            </a:r>
          </a:p>
          <a:p>
            <a:pPr marL="457200" indent="-457200">
              <a:lnSpc>
                <a:spcPct val="114000"/>
              </a:lnSpc>
              <a:spcAft>
                <a:spcPts val="0"/>
              </a:spcAft>
              <a:buFont typeface="Arial" panose="020B0604020202020204" pitchFamily="34" charset="0"/>
              <a:buChar char="•"/>
            </a:pPr>
            <a:r>
              <a:rPr lang="en-GB" sz="2800" dirty="0">
                <a:latin typeface="+mn-lt"/>
              </a:rPr>
              <a:t>People who had anxiety were 6.6 times more likely to be unable to eat when hungry than those who did not.</a:t>
            </a:r>
          </a:p>
          <a:p>
            <a:pPr marL="457200" indent="-457200">
              <a:lnSpc>
                <a:spcPct val="114000"/>
              </a:lnSpc>
              <a:spcAft>
                <a:spcPts val="0"/>
              </a:spcAft>
              <a:buFont typeface="Arial" panose="020B0604020202020204" pitchFamily="34" charset="0"/>
              <a:buChar char="•"/>
            </a:pPr>
            <a:endParaRPr lang="en-GB" sz="2800" dirty="0">
              <a:latin typeface="+mn-lt"/>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11</a:t>
            </a:fld>
            <a:endParaRPr lang="en-GB" noProof="0" dirty="0"/>
          </a:p>
        </p:txBody>
      </p:sp>
      <p:sp>
        <p:nvSpPr>
          <p:cNvPr id="7" name="Title 6"/>
          <p:cNvSpPr>
            <a:spLocks noGrp="1"/>
          </p:cNvSpPr>
          <p:nvPr>
            <p:ph type="title"/>
          </p:nvPr>
        </p:nvSpPr>
        <p:spPr/>
        <p:txBody>
          <a:bodyPr/>
          <a:lstStyle/>
          <a:p>
            <a:r>
              <a:rPr lang="en-GB" dirty="0">
                <a:latin typeface="+mj-lt"/>
              </a:rPr>
              <a:t>Some final statistics from our work</a:t>
            </a:r>
          </a:p>
        </p:txBody>
      </p:sp>
      <p:sp>
        <p:nvSpPr>
          <p:cNvPr id="8"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310178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j-lt"/>
              </a:rPr>
              <a:t>Questions?</a:t>
            </a: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12</a:t>
            </a:fld>
            <a:endParaRPr lang="en-GB" noProof="0" dirty="0"/>
          </a:p>
        </p:txBody>
      </p:sp>
      <p:pic>
        <p:nvPicPr>
          <p:cNvPr id="7" name="Picture Placeholder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4026" b="24026"/>
          <a:stretch>
            <a:fillRect/>
          </a:stretch>
        </p:blipFill>
        <p:spPr/>
      </p:pic>
      <p:sp>
        <p:nvSpPr>
          <p:cNvPr id="8"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207410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F6B886-EAF9-EF3D-B537-5C9621147F97}"/>
              </a:ext>
            </a:extLst>
          </p:cNvPr>
          <p:cNvSpPr/>
          <p:nvPr/>
        </p:nvSpPr>
        <p:spPr>
          <a:xfrm>
            <a:off x="1798235" y="3208503"/>
            <a:ext cx="915537" cy="9155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1188424" y="410160"/>
            <a:ext cx="5032266" cy="4587724"/>
          </a:xfrm>
        </p:spPr>
        <p:txBody>
          <a:bodyPr/>
          <a:lstStyle/>
          <a:p>
            <a:pPr>
              <a:lnSpc>
                <a:spcPct val="108000"/>
              </a:lnSpc>
              <a:spcAft>
                <a:spcPts val="0"/>
              </a:spcAft>
            </a:pPr>
            <a:r>
              <a:rPr lang="en-GB" sz="2200" dirty="0">
                <a:latin typeface="+mn-lt"/>
              </a:rPr>
              <a:t>For more information</a:t>
            </a:r>
          </a:p>
          <a:p>
            <a:pPr lvl="1">
              <a:lnSpc>
                <a:spcPct val="108000"/>
              </a:lnSpc>
              <a:spcAft>
                <a:spcPts val="0"/>
              </a:spcAft>
            </a:pPr>
            <a:r>
              <a:rPr lang="en-GB" sz="2200" dirty="0" err="1">
                <a:latin typeface="+mn-lt"/>
              </a:rPr>
              <a:t>Healthwatch</a:t>
            </a:r>
            <a:r>
              <a:rPr lang="en-GB" sz="2200" dirty="0">
                <a:latin typeface="+mn-lt"/>
              </a:rPr>
              <a:t> York at York CVS</a:t>
            </a:r>
            <a:br>
              <a:rPr lang="en-GB" sz="2200" dirty="0">
                <a:latin typeface="+mn-lt"/>
              </a:rPr>
            </a:br>
            <a:r>
              <a:rPr lang="en-GB" sz="2200" dirty="0">
                <a:latin typeface="+mn-lt"/>
              </a:rPr>
              <a:t>Priory Street Centre</a:t>
            </a:r>
          </a:p>
          <a:p>
            <a:pPr lvl="1">
              <a:lnSpc>
                <a:spcPct val="108000"/>
              </a:lnSpc>
              <a:spcAft>
                <a:spcPts val="0"/>
              </a:spcAft>
            </a:pPr>
            <a:r>
              <a:rPr lang="en-GB" sz="2200" dirty="0">
                <a:latin typeface="+mn-lt"/>
              </a:rPr>
              <a:t>15 Priory Street, York, YO1 6ET</a:t>
            </a:r>
            <a:br>
              <a:rPr lang="en-GB" sz="2200" dirty="0">
                <a:latin typeface="+mn-lt"/>
              </a:rPr>
            </a:br>
            <a:r>
              <a:rPr lang="en-GB" sz="2200" dirty="0">
                <a:latin typeface="+mn-lt"/>
              </a:rPr>
              <a:t>www.healthwatchyork.co.uk</a:t>
            </a:r>
          </a:p>
          <a:p>
            <a:pPr lvl="2">
              <a:lnSpc>
                <a:spcPct val="108000"/>
              </a:lnSpc>
              <a:spcAft>
                <a:spcPts val="0"/>
              </a:spcAft>
            </a:pPr>
            <a:r>
              <a:rPr lang="en-GB" sz="2200" dirty="0" err="1">
                <a:latin typeface="+mn-lt"/>
              </a:rPr>
              <a:t>tel</a:t>
            </a:r>
            <a:r>
              <a:rPr lang="en-GB" sz="2200" dirty="0">
                <a:latin typeface="+mn-lt"/>
              </a:rPr>
              <a:t>: 01904 621133</a:t>
            </a:r>
          </a:p>
          <a:p>
            <a:pPr lvl="2">
              <a:lnSpc>
                <a:spcPct val="108000"/>
              </a:lnSpc>
              <a:spcAft>
                <a:spcPts val="0"/>
              </a:spcAft>
            </a:pPr>
            <a:r>
              <a:rPr lang="en-GB" sz="2200" dirty="0">
                <a:latin typeface="+mn-lt"/>
              </a:rPr>
              <a:t>email: healthwatch@yorkcvs.org.uk</a:t>
            </a:r>
          </a:p>
          <a:p>
            <a:pPr lvl="2">
              <a:lnSpc>
                <a:spcPct val="108000"/>
              </a:lnSpc>
              <a:spcAft>
                <a:spcPts val="0"/>
              </a:spcAft>
            </a:pPr>
            <a:endParaRPr lang="en-GB" sz="2200" dirty="0">
              <a:latin typeface="+mn-lt"/>
            </a:endParaRPr>
          </a:p>
          <a:p>
            <a:pPr lvl="2">
              <a:lnSpc>
                <a:spcPct val="108000"/>
              </a:lnSpc>
              <a:spcAft>
                <a:spcPts val="0"/>
              </a:spcAft>
            </a:pPr>
            <a:r>
              <a:rPr lang="en-GB" sz="2200" dirty="0">
                <a:latin typeface="+mn-lt"/>
                <a:ea typeface="+mn-lt"/>
                <a:cs typeface="+mn-lt"/>
              </a:rPr>
              <a:t>Tweet us @</a:t>
            </a:r>
            <a:r>
              <a:rPr lang="en-GB" sz="2200" dirty="0" err="1">
                <a:latin typeface="+mn-lt"/>
                <a:ea typeface="+mn-lt"/>
                <a:cs typeface="+mn-lt"/>
              </a:rPr>
              <a:t>healthwatchyork</a:t>
            </a:r>
            <a:endParaRPr lang="en-GB" sz="2200" dirty="0">
              <a:latin typeface="+mn-lt"/>
              <a:ea typeface="+mn-lt"/>
              <a:cs typeface="+mn-lt"/>
            </a:endParaRPr>
          </a:p>
          <a:p>
            <a:pPr lvl="2">
              <a:lnSpc>
                <a:spcPct val="108000"/>
              </a:lnSpc>
              <a:spcAft>
                <a:spcPts val="0"/>
              </a:spcAft>
            </a:pPr>
            <a:r>
              <a:rPr lang="en-GB" sz="2200" dirty="0">
                <a:latin typeface="+mn-lt"/>
                <a:ea typeface="+mn-lt"/>
                <a:cs typeface="+mn-lt"/>
              </a:rPr>
              <a:t>Facebook.com/</a:t>
            </a:r>
            <a:r>
              <a:rPr lang="en-GB" sz="2200" dirty="0" err="1">
                <a:latin typeface="+mn-lt"/>
                <a:ea typeface="+mn-lt"/>
                <a:cs typeface="+mn-lt"/>
              </a:rPr>
              <a:t>HealthwatchYork</a:t>
            </a:r>
            <a:endParaRPr lang="en-GB" sz="2200" dirty="0">
              <a:latin typeface="+mn-lt"/>
              <a:cs typeface="Poppins"/>
            </a:endParaRPr>
          </a:p>
          <a:p>
            <a:pPr lvl="2"/>
            <a:endParaRPr lang="en-GB" sz="2000" dirty="0">
              <a:latin typeface="+mn-lt"/>
            </a:endParaRPr>
          </a:p>
        </p:txBody>
      </p:sp>
    </p:spTree>
    <p:extLst>
      <p:ext uri="{BB962C8B-B14F-4D97-AF65-F5344CB8AC3E}">
        <p14:creationId xmlns:p14="http://schemas.microsoft.com/office/powerpoint/2010/main" val="163221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ther and daughter embracing">
            <a:extLst>
              <a:ext uri="{FF2B5EF4-FFF2-40B4-BE49-F238E27FC236}">
                <a16:creationId xmlns:a16="http://schemas.microsoft.com/office/drawing/2014/main" id="{D596EB6A-9598-0D01-E037-068D09115501}"/>
              </a:ext>
            </a:extLst>
          </p:cNvPr>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t="2973" r="23298" b="6118"/>
          <a:stretch/>
        </p:blipFill>
        <p:spPr>
          <a:xfrm>
            <a:off x="3523488" y="0"/>
            <a:ext cx="8668512" cy="6857990"/>
          </a:xfrm>
          <a:prstGeom prst="rect">
            <a:avLst/>
          </a:prstGeom>
          <a:solidFill>
            <a:schemeClr val="tx1"/>
          </a:solidFill>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FC3743-98FB-47B2-EF5F-95CD7B4B1A33}"/>
              </a:ext>
            </a:extLst>
          </p:cNvPr>
          <p:cNvSpPr>
            <a:spLocks noGrp="1"/>
          </p:cNvSpPr>
          <p:nvPr>
            <p:ph type="ctrTitle"/>
          </p:nvPr>
        </p:nvSpPr>
        <p:spPr>
          <a:xfrm>
            <a:off x="477979" y="2238873"/>
            <a:ext cx="6294295" cy="2196967"/>
          </a:xfrm>
        </p:spPr>
        <p:txBody>
          <a:bodyPr anchor="b">
            <a:normAutofit/>
          </a:bodyPr>
          <a:lstStyle/>
          <a:p>
            <a:pPr algn="l"/>
            <a:r>
              <a:rPr lang="en-GB" sz="3600" b="1" kern="100" dirty="0">
                <a:solidFill>
                  <a:srgbClr val="FFFFFF"/>
                </a:solidFill>
                <a:effectLst/>
                <a:latin typeface="Gill Sans Nova" panose="020B0602020104020203" pitchFamily="34" charset="0"/>
                <a:ea typeface="Calibri" panose="020F0502020204030204" pitchFamily="34" charset="0"/>
                <a:cs typeface="Arial" panose="020B0604020202020204" pitchFamily="34" charset="0"/>
              </a:rPr>
              <a:t>Report on the Health Impacts of the Cost of Living Crisis</a:t>
            </a:r>
            <a:endParaRPr lang="en-GB" sz="3600" dirty="0">
              <a:solidFill>
                <a:schemeClr val="bg1"/>
              </a:solidFill>
            </a:endParaRPr>
          </a:p>
        </p:txBody>
      </p:sp>
      <p:sp>
        <p:nvSpPr>
          <p:cNvPr id="3" name="Subtitle 2">
            <a:extLst>
              <a:ext uri="{FF2B5EF4-FFF2-40B4-BE49-F238E27FC236}">
                <a16:creationId xmlns:a16="http://schemas.microsoft.com/office/drawing/2014/main" id="{B4AA2044-15E0-2350-3378-A03035F9EA22}"/>
              </a:ext>
            </a:extLst>
          </p:cNvPr>
          <p:cNvSpPr>
            <a:spLocks noGrp="1"/>
          </p:cNvSpPr>
          <p:nvPr>
            <p:ph type="subTitle" idx="1"/>
          </p:nvPr>
        </p:nvSpPr>
        <p:spPr>
          <a:xfrm>
            <a:off x="477979" y="4684775"/>
            <a:ext cx="4023359" cy="1208141"/>
          </a:xfrm>
        </p:spPr>
        <p:txBody>
          <a:bodyPr>
            <a:normAutofit/>
          </a:bodyPr>
          <a:lstStyle/>
          <a:p>
            <a:pPr algn="l"/>
            <a:r>
              <a:rPr lang="en-GB" kern="100" dirty="0">
                <a:solidFill>
                  <a:srgbClr val="FFFFFF"/>
                </a:solidFill>
                <a:effectLst/>
                <a:latin typeface="Gill Sans Nova" panose="020B0602020104020203" pitchFamily="34" charset="0"/>
                <a:ea typeface="Calibri" panose="020F0502020204030204" pitchFamily="34" charset="0"/>
                <a:cs typeface="Arial" panose="020B0604020202020204" pitchFamily="34" charset="0"/>
              </a:rPr>
              <a:t>November 2023</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3200" dirty="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Humber &amp; North Yorkshire Health &amp; Care Partnership">
            <a:extLst>
              <a:ext uri="{FF2B5EF4-FFF2-40B4-BE49-F238E27FC236}">
                <a16:creationId xmlns:a16="http://schemas.microsoft.com/office/drawing/2014/main" id="{D7FA2E7C-27E8-6AB6-CAEA-A13D3DD3E3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626" y="240608"/>
            <a:ext cx="3723674" cy="711219"/>
          </a:xfrm>
          <a:prstGeom prst="rect">
            <a:avLst/>
          </a:prstGeom>
          <a:noFill/>
          <a:ln>
            <a:noFill/>
          </a:ln>
        </p:spPr>
      </p:pic>
      <p:pic>
        <p:nvPicPr>
          <p:cNvPr id="7" name="Picture 6" descr="A black background with white text&#10;&#10;Description automatically generated">
            <a:extLst>
              <a:ext uri="{FF2B5EF4-FFF2-40B4-BE49-F238E27FC236}">
                <a16:creationId xmlns:a16="http://schemas.microsoft.com/office/drawing/2014/main" id="{08F08751-EBF9-28C0-AF22-C46273FF1F4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9400" r="90600">
                        <a14:foregroundMark x1="13000" y1="46600" x2="14800" y2="47600"/>
                        <a14:foregroundMark x1="10000" y1="59000" x2="9400" y2="59000"/>
                        <a14:foregroundMark x1="54000" y1="53600" x2="54000" y2="50000"/>
                        <a14:foregroundMark x1="45200" y1="51200" x2="45200" y2="51200"/>
                        <a14:foregroundMark x1="90600" y1="42200" x2="90600" y2="42200"/>
                        <a14:foregroundMark x1="66400" y1="55400" x2="66400" y2="55400"/>
                        <a14:foregroundMark x1="66200" y1="50600" x2="66200" y2="50600"/>
                        <a14:foregroundMark x1="66400" y1="44800" x2="66400" y2="44800"/>
                        <a14:foregroundMark x1="70200" y1="45800" x2="70200" y2="45800"/>
                        <a14:foregroundMark x1="71400" y1="45800" x2="71400" y2="45800"/>
                        <a14:foregroundMark x1="76800" y1="44800" x2="76800" y2="44800"/>
                        <a14:foregroundMark x1="84600" y1="45200" x2="84600" y2="45200"/>
                        <a14:foregroundMark x1="75600" y1="49600" x2="75600" y2="49600"/>
                        <a14:foregroundMark x1="72200" y1="49800" x2="72200" y2="49800"/>
                        <a14:foregroundMark x1="70600" y1="55600" x2="70600" y2="55600"/>
                        <a14:foregroundMark x1="73000" y1="54400" x2="73000" y2="54400"/>
                        <a14:backgroundMark x1="48800" y1="21600" x2="66800" y2="19200"/>
                        <a14:backgroundMark x1="66800" y1="19200" x2="69400" y2="19200"/>
                        <a14:backgroundMark x1="22600" y1="80600" x2="75600" y2="77000"/>
                        <a14:backgroundMark x1="90000" y1="60000" x2="27600" y2="67800"/>
                        <a14:backgroundMark x1="27600" y1="67800" x2="6400" y2="62800"/>
                        <a14:backgroundMark x1="16200" y1="27400" x2="84600" y2="21200"/>
                        <a14:backgroundMark x1="84600" y1="21200" x2="86400" y2="21600"/>
                        <a14:backgroundMark x1="86800" y1="33200" x2="39200" y2="35800"/>
                        <a14:backgroundMark x1="61200" y1="48800" x2="63600" y2="48800"/>
                        <a14:backgroundMark x1="30000" y1="49600" x2="32000" y2="49600"/>
                        <a14:backgroundMark x1="43600" y1="47600" x2="43600" y2="47600"/>
                      </a14:backgroundRemoval>
                    </a14:imgEffect>
                  </a14:imgLayer>
                </a14:imgProps>
              </a:ext>
              <a:ext uri="{28A0092B-C50C-407E-A947-70E740481C1C}">
                <a14:useLocalDpi xmlns:a14="http://schemas.microsoft.com/office/drawing/2010/main" val="0"/>
              </a:ext>
            </a:extLst>
          </a:blip>
          <a:srcRect l="6254" t="38405" r="6181" b="38597"/>
          <a:stretch/>
        </p:blipFill>
        <p:spPr bwMode="auto">
          <a:xfrm>
            <a:off x="4321940" y="231602"/>
            <a:ext cx="2928235" cy="769041"/>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CE85508-1B6E-0E6F-FE96-1A836C9A02F2}"/>
              </a:ext>
            </a:extLst>
          </p:cNvPr>
          <p:cNvSpPr/>
          <p:nvPr/>
        </p:nvSpPr>
        <p:spPr>
          <a:xfrm>
            <a:off x="355600" y="231602"/>
            <a:ext cx="1001836" cy="8677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Graphic 26">
            <a:extLst>
              <a:ext uri="{FF2B5EF4-FFF2-40B4-BE49-F238E27FC236}">
                <a16:creationId xmlns:a16="http://schemas.microsoft.com/office/drawing/2014/main" id="{C19D9ED0-F59E-5DF5-9BEE-08A9124D2490}"/>
              </a:ext>
            </a:extLst>
          </p:cNvPr>
          <p:cNvSpPr/>
          <p:nvPr/>
        </p:nvSpPr>
        <p:spPr>
          <a:xfrm>
            <a:off x="442927" y="245146"/>
            <a:ext cx="1987492" cy="867710"/>
          </a:xfrm>
          <a:custGeom>
            <a:avLst/>
            <a:gdLst>
              <a:gd name="connsiteX0" fmla="*/ 298795 w 1848417"/>
              <a:gd name="connsiteY0" fmla="*/ 399440 h 787441"/>
              <a:gd name="connsiteX1" fmla="*/ 298795 w 1848417"/>
              <a:gd name="connsiteY1" fmla="*/ 378390 h 787441"/>
              <a:gd name="connsiteX2" fmla="*/ 304129 w 1848417"/>
              <a:gd name="connsiteY2" fmla="*/ 372675 h 787441"/>
              <a:gd name="connsiteX3" fmla="*/ 295271 w 1848417"/>
              <a:gd name="connsiteY3" fmla="*/ 370865 h 787441"/>
              <a:gd name="connsiteX4" fmla="*/ 293556 w 1848417"/>
              <a:gd name="connsiteY4" fmla="*/ 361912 h 787441"/>
              <a:gd name="connsiteX5" fmla="*/ 282698 w 1848417"/>
              <a:gd name="connsiteY5" fmla="*/ 370961 h 787441"/>
              <a:gd name="connsiteX6" fmla="*/ 271553 w 1848417"/>
              <a:gd name="connsiteY6" fmla="*/ 361436 h 787441"/>
              <a:gd name="connsiteX7" fmla="*/ 269839 w 1848417"/>
              <a:gd name="connsiteY7" fmla="*/ 370389 h 787441"/>
              <a:gd name="connsiteX8" fmla="*/ 260981 w 1848417"/>
              <a:gd name="connsiteY8" fmla="*/ 372199 h 787441"/>
              <a:gd name="connsiteX9" fmla="*/ 266124 w 1848417"/>
              <a:gd name="connsiteY9" fmla="*/ 378104 h 787441"/>
              <a:gd name="connsiteX10" fmla="*/ 262886 w 1848417"/>
              <a:gd name="connsiteY10" fmla="*/ 389344 h 787441"/>
              <a:gd name="connsiteX11" fmla="*/ 267267 w 1848417"/>
              <a:gd name="connsiteY11" fmla="*/ 402679 h 787441"/>
              <a:gd name="connsiteX12" fmla="*/ 248884 w 1848417"/>
              <a:gd name="connsiteY12" fmla="*/ 394106 h 787441"/>
              <a:gd name="connsiteX13" fmla="*/ 235073 w 1848417"/>
              <a:gd name="connsiteY13" fmla="*/ 374104 h 787441"/>
              <a:gd name="connsiteX14" fmla="*/ 235073 w 1848417"/>
              <a:gd name="connsiteY14" fmla="*/ 394106 h 787441"/>
              <a:gd name="connsiteX15" fmla="*/ 247265 w 1848417"/>
              <a:gd name="connsiteY15" fmla="*/ 412204 h 787441"/>
              <a:gd name="connsiteX16" fmla="*/ 266315 w 1848417"/>
              <a:gd name="connsiteY16" fmla="*/ 421729 h 787441"/>
              <a:gd name="connsiteX17" fmla="*/ 256790 w 1848417"/>
              <a:gd name="connsiteY17" fmla="*/ 440017 h 787441"/>
              <a:gd name="connsiteX18" fmla="*/ 240978 w 1848417"/>
              <a:gd name="connsiteY18" fmla="*/ 455543 h 787441"/>
              <a:gd name="connsiteX19" fmla="*/ 260028 w 1848417"/>
              <a:gd name="connsiteY19" fmla="*/ 455543 h 787441"/>
              <a:gd name="connsiteX20" fmla="*/ 284222 w 1848417"/>
              <a:gd name="connsiteY20" fmla="*/ 430397 h 787441"/>
              <a:gd name="connsiteX21" fmla="*/ 312797 w 1848417"/>
              <a:gd name="connsiteY21" fmla="*/ 430397 h 787441"/>
              <a:gd name="connsiteX22" fmla="*/ 329751 w 1848417"/>
              <a:gd name="connsiteY22" fmla="*/ 438398 h 787441"/>
              <a:gd name="connsiteX23" fmla="*/ 322798 w 1848417"/>
              <a:gd name="connsiteY23" fmla="*/ 446970 h 787441"/>
              <a:gd name="connsiteX24" fmla="*/ 312797 w 1848417"/>
              <a:gd name="connsiteY24" fmla="*/ 455543 h 787441"/>
              <a:gd name="connsiteX25" fmla="*/ 330037 w 1848417"/>
              <a:gd name="connsiteY25" fmla="*/ 455543 h 787441"/>
              <a:gd name="connsiteX26" fmla="*/ 350420 w 1848417"/>
              <a:gd name="connsiteY26" fmla="*/ 432492 h 787441"/>
              <a:gd name="connsiteX27" fmla="*/ 362517 w 1848417"/>
              <a:gd name="connsiteY27" fmla="*/ 440779 h 787441"/>
              <a:gd name="connsiteX28" fmla="*/ 353945 w 1848417"/>
              <a:gd name="connsiteY28" fmla="*/ 455352 h 787441"/>
              <a:gd name="connsiteX29" fmla="*/ 374138 w 1848417"/>
              <a:gd name="connsiteY29" fmla="*/ 455352 h 787441"/>
              <a:gd name="connsiteX30" fmla="*/ 374138 w 1848417"/>
              <a:gd name="connsiteY30" fmla="*/ 429730 h 787441"/>
              <a:gd name="connsiteX31" fmla="*/ 351087 w 1848417"/>
              <a:gd name="connsiteY31" fmla="*/ 417252 h 787441"/>
              <a:gd name="connsiteX32" fmla="*/ 351087 w 1848417"/>
              <a:gd name="connsiteY32" fmla="*/ 399631 h 787441"/>
              <a:gd name="connsiteX33" fmla="*/ 347372 w 1848417"/>
              <a:gd name="connsiteY33" fmla="*/ 387534 h 787441"/>
              <a:gd name="connsiteX34" fmla="*/ 324322 w 1848417"/>
              <a:gd name="connsiteY34" fmla="*/ 381914 h 787441"/>
              <a:gd name="connsiteX35" fmla="*/ 322417 w 1848417"/>
              <a:gd name="connsiteY35" fmla="*/ 371532 h 787441"/>
              <a:gd name="connsiteX36" fmla="*/ 314892 w 1848417"/>
              <a:gd name="connsiteY36" fmla="*/ 381724 h 787441"/>
              <a:gd name="connsiteX37" fmla="*/ 321083 w 1848417"/>
              <a:gd name="connsiteY37" fmla="*/ 389915 h 787441"/>
              <a:gd name="connsiteX38" fmla="*/ 336323 w 1848417"/>
              <a:gd name="connsiteY38" fmla="*/ 393725 h 787441"/>
              <a:gd name="connsiteX39" fmla="*/ 338228 w 1848417"/>
              <a:gd name="connsiteY39" fmla="*/ 399440 h 787441"/>
              <a:gd name="connsiteX40" fmla="*/ 298795 w 1848417"/>
              <a:gd name="connsiteY40" fmla="*/ 399440 h 787441"/>
              <a:gd name="connsiteX41" fmla="*/ 299652 w 1848417"/>
              <a:gd name="connsiteY41" fmla="*/ 271615 h 787441"/>
              <a:gd name="connsiteX42" fmla="*/ 299652 w 1848417"/>
              <a:gd name="connsiteY42" fmla="*/ 253708 h 787441"/>
              <a:gd name="connsiteX43" fmla="*/ 304224 w 1848417"/>
              <a:gd name="connsiteY43" fmla="*/ 248850 h 787441"/>
              <a:gd name="connsiteX44" fmla="*/ 295842 w 1848417"/>
              <a:gd name="connsiteY44" fmla="*/ 247326 h 787441"/>
              <a:gd name="connsiteX45" fmla="*/ 294413 w 1848417"/>
              <a:gd name="connsiteY45" fmla="*/ 239706 h 787441"/>
              <a:gd name="connsiteX46" fmla="*/ 284888 w 1848417"/>
              <a:gd name="connsiteY46" fmla="*/ 247421 h 787441"/>
              <a:gd name="connsiteX47" fmla="*/ 275363 w 1848417"/>
              <a:gd name="connsiteY47" fmla="*/ 239611 h 787441"/>
              <a:gd name="connsiteX48" fmla="*/ 273935 w 1848417"/>
              <a:gd name="connsiteY48" fmla="*/ 247231 h 787441"/>
              <a:gd name="connsiteX49" fmla="*/ 266410 w 1848417"/>
              <a:gd name="connsiteY49" fmla="*/ 248850 h 787441"/>
              <a:gd name="connsiteX50" fmla="*/ 270791 w 1848417"/>
              <a:gd name="connsiteY50" fmla="*/ 253898 h 787441"/>
              <a:gd name="connsiteX51" fmla="*/ 268029 w 1848417"/>
              <a:gd name="connsiteY51" fmla="*/ 263423 h 787441"/>
              <a:gd name="connsiteX52" fmla="*/ 272315 w 1848417"/>
              <a:gd name="connsiteY52" fmla="*/ 274472 h 787441"/>
              <a:gd name="connsiteX53" fmla="*/ 256694 w 1848417"/>
              <a:gd name="connsiteY53" fmla="*/ 267138 h 787441"/>
              <a:gd name="connsiteX54" fmla="*/ 245455 w 1848417"/>
              <a:gd name="connsiteY54" fmla="*/ 250279 h 787441"/>
              <a:gd name="connsiteX55" fmla="*/ 245455 w 1848417"/>
              <a:gd name="connsiteY55" fmla="*/ 266948 h 787441"/>
              <a:gd name="connsiteX56" fmla="*/ 255932 w 1848417"/>
              <a:gd name="connsiteY56" fmla="*/ 282473 h 787441"/>
              <a:gd name="connsiteX57" fmla="*/ 271744 w 1848417"/>
              <a:gd name="connsiteY57" fmla="*/ 290284 h 787441"/>
              <a:gd name="connsiteX58" fmla="*/ 263838 w 1848417"/>
              <a:gd name="connsiteY58" fmla="*/ 305810 h 787441"/>
              <a:gd name="connsiteX59" fmla="*/ 250313 w 1848417"/>
              <a:gd name="connsiteY59" fmla="*/ 319049 h 787441"/>
              <a:gd name="connsiteX60" fmla="*/ 266410 w 1848417"/>
              <a:gd name="connsiteY60" fmla="*/ 319049 h 787441"/>
              <a:gd name="connsiteX61" fmla="*/ 287079 w 1848417"/>
              <a:gd name="connsiteY61" fmla="*/ 297904 h 787441"/>
              <a:gd name="connsiteX62" fmla="*/ 311749 w 1848417"/>
              <a:gd name="connsiteY62" fmla="*/ 297904 h 787441"/>
              <a:gd name="connsiteX63" fmla="*/ 326132 w 1848417"/>
              <a:gd name="connsiteY63" fmla="*/ 304667 h 787441"/>
              <a:gd name="connsiteX64" fmla="*/ 320226 w 1848417"/>
              <a:gd name="connsiteY64" fmla="*/ 312001 h 787441"/>
              <a:gd name="connsiteX65" fmla="*/ 311749 w 1848417"/>
              <a:gd name="connsiteY65" fmla="*/ 319335 h 787441"/>
              <a:gd name="connsiteX66" fmla="*/ 326417 w 1848417"/>
              <a:gd name="connsiteY66" fmla="*/ 319335 h 787441"/>
              <a:gd name="connsiteX67" fmla="*/ 343467 w 1848417"/>
              <a:gd name="connsiteY67" fmla="*/ 299714 h 787441"/>
              <a:gd name="connsiteX68" fmla="*/ 353849 w 1848417"/>
              <a:gd name="connsiteY68" fmla="*/ 306857 h 787441"/>
              <a:gd name="connsiteX69" fmla="*/ 346515 w 1848417"/>
              <a:gd name="connsiteY69" fmla="*/ 319240 h 787441"/>
              <a:gd name="connsiteX70" fmla="*/ 363755 w 1848417"/>
              <a:gd name="connsiteY70" fmla="*/ 319240 h 787441"/>
              <a:gd name="connsiteX71" fmla="*/ 363755 w 1848417"/>
              <a:gd name="connsiteY71" fmla="*/ 297904 h 787441"/>
              <a:gd name="connsiteX72" fmla="*/ 344420 w 1848417"/>
              <a:gd name="connsiteY72" fmla="*/ 286855 h 787441"/>
              <a:gd name="connsiteX73" fmla="*/ 344420 w 1848417"/>
              <a:gd name="connsiteY73" fmla="*/ 271805 h 787441"/>
              <a:gd name="connsiteX74" fmla="*/ 341276 w 1848417"/>
              <a:gd name="connsiteY74" fmla="*/ 261518 h 787441"/>
              <a:gd name="connsiteX75" fmla="*/ 321655 w 1848417"/>
              <a:gd name="connsiteY75" fmla="*/ 256756 h 787441"/>
              <a:gd name="connsiteX76" fmla="*/ 320131 w 1848417"/>
              <a:gd name="connsiteY76" fmla="*/ 247898 h 787441"/>
              <a:gd name="connsiteX77" fmla="*/ 313654 w 1848417"/>
              <a:gd name="connsiteY77" fmla="*/ 256661 h 787441"/>
              <a:gd name="connsiteX78" fmla="*/ 318893 w 1848417"/>
              <a:gd name="connsiteY78" fmla="*/ 263614 h 787441"/>
              <a:gd name="connsiteX79" fmla="*/ 331847 w 1848417"/>
              <a:gd name="connsiteY79" fmla="*/ 266852 h 787441"/>
              <a:gd name="connsiteX80" fmla="*/ 333466 w 1848417"/>
              <a:gd name="connsiteY80" fmla="*/ 271710 h 787441"/>
              <a:gd name="connsiteX81" fmla="*/ 296414 w 1848417"/>
              <a:gd name="connsiteY81" fmla="*/ 534219 h 787441"/>
              <a:gd name="connsiteX82" fmla="*/ 296414 w 1848417"/>
              <a:gd name="connsiteY82" fmla="*/ 516312 h 787441"/>
              <a:gd name="connsiteX83" fmla="*/ 300986 w 1848417"/>
              <a:gd name="connsiteY83" fmla="*/ 511454 h 787441"/>
              <a:gd name="connsiteX84" fmla="*/ 293461 w 1848417"/>
              <a:gd name="connsiteY84" fmla="*/ 509835 h 787441"/>
              <a:gd name="connsiteX85" fmla="*/ 292032 w 1848417"/>
              <a:gd name="connsiteY85" fmla="*/ 502215 h 787441"/>
              <a:gd name="connsiteX86" fmla="*/ 282507 w 1848417"/>
              <a:gd name="connsiteY86" fmla="*/ 509930 h 787441"/>
              <a:gd name="connsiteX87" fmla="*/ 272982 w 1848417"/>
              <a:gd name="connsiteY87" fmla="*/ 502120 h 787441"/>
              <a:gd name="connsiteX88" fmla="*/ 271553 w 1848417"/>
              <a:gd name="connsiteY88" fmla="*/ 509740 h 787441"/>
              <a:gd name="connsiteX89" fmla="*/ 264029 w 1848417"/>
              <a:gd name="connsiteY89" fmla="*/ 511359 h 787441"/>
              <a:gd name="connsiteX90" fmla="*/ 268410 w 1848417"/>
              <a:gd name="connsiteY90" fmla="*/ 516407 h 787441"/>
              <a:gd name="connsiteX91" fmla="*/ 265648 w 1848417"/>
              <a:gd name="connsiteY91" fmla="*/ 525932 h 787441"/>
              <a:gd name="connsiteX92" fmla="*/ 269934 w 1848417"/>
              <a:gd name="connsiteY92" fmla="*/ 536981 h 787441"/>
              <a:gd name="connsiteX93" fmla="*/ 254313 w 1848417"/>
              <a:gd name="connsiteY93" fmla="*/ 529647 h 787441"/>
              <a:gd name="connsiteX94" fmla="*/ 242502 w 1848417"/>
              <a:gd name="connsiteY94" fmla="*/ 512978 h 787441"/>
              <a:gd name="connsiteX95" fmla="*/ 242502 w 1848417"/>
              <a:gd name="connsiteY95" fmla="*/ 529647 h 787441"/>
              <a:gd name="connsiteX96" fmla="*/ 252694 w 1848417"/>
              <a:gd name="connsiteY96" fmla="*/ 545554 h 787441"/>
              <a:gd name="connsiteX97" fmla="*/ 268505 w 1848417"/>
              <a:gd name="connsiteY97" fmla="*/ 553364 h 787441"/>
              <a:gd name="connsiteX98" fmla="*/ 260600 w 1848417"/>
              <a:gd name="connsiteY98" fmla="*/ 568890 h 787441"/>
              <a:gd name="connsiteX99" fmla="*/ 247074 w 1848417"/>
              <a:gd name="connsiteY99" fmla="*/ 582130 h 787441"/>
              <a:gd name="connsiteX100" fmla="*/ 263171 w 1848417"/>
              <a:gd name="connsiteY100" fmla="*/ 582130 h 787441"/>
              <a:gd name="connsiteX101" fmla="*/ 283841 w 1848417"/>
              <a:gd name="connsiteY101" fmla="*/ 560699 h 787441"/>
              <a:gd name="connsiteX102" fmla="*/ 308510 w 1848417"/>
              <a:gd name="connsiteY102" fmla="*/ 560699 h 787441"/>
              <a:gd name="connsiteX103" fmla="*/ 322893 w 1848417"/>
              <a:gd name="connsiteY103" fmla="*/ 567461 h 787441"/>
              <a:gd name="connsiteX104" fmla="*/ 316988 w 1848417"/>
              <a:gd name="connsiteY104" fmla="*/ 574796 h 787441"/>
              <a:gd name="connsiteX105" fmla="*/ 308510 w 1848417"/>
              <a:gd name="connsiteY105" fmla="*/ 582130 h 787441"/>
              <a:gd name="connsiteX106" fmla="*/ 323179 w 1848417"/>
              <a:gd name="connsiteY106" fmla="*/ 582130 h 787441"/>
              <a:gd name="connsiteX107" fmla="*/ 340514 w 1848417"/>
              <a:gd name="connsiteY107" fmla="*/ 562508 h 787441"/>
              <a:gd name="connsiteX108" fmla="*/ 350897 w 1848417"/>
              <a:gd name="connsiteY108" fmla="*/ 569652 h 787441"/>
              <a:gd name="connsiteX109" fmla="*/ 343562 w 1848417"/>
              <a:gd name="connsiteY109" fmla="*/ 582035 h 787441"/>
              <a:gd name="connsiteX110" fmla="*/ 360803 w 1848417"/>
              <a:gd name="connsiteY110" fmla="*/ 582035 h 787441"/>
              <a:gd name="connsiteX111" fmla="*/ 360803 w 1848417"/>
              <a:gd name="connsiteY111" fmla="*/ 560032 h 787441"/>
              <a:gd name="connsiteX112" fmla="*/ 341086 w 1848417"/>
              <a:gd name="connsiteY112" fmla="*/ 549364 h 787441"/>
              <a:gd name="connsiteX113" fmla="*/ 341086 w 1848417"/>
              <a:gd name="connsiteY113" fmla="*/ 534410 h 787441"/>
              <a:gd name="connsiteX114" fmla="*/ 337943 w 1848417"/>
              <a:gd name="connsiteY114" fmla="*/ 524123 h 787441"/>
              <a:gd name="connsiteX115" fmla="*/ 318416 w 1848417"/>
              <a:gd name="connsiteY115" fmla="*/ 519360 h 787441"/>
              <a:gd name="connsiteX116" fmla="*/ 316892 w 1848417"/>
              <a:gd name="connsiteY116" fmla="*/ 510502 h 787441"/>
              <a:gd name="connsiteX117" fmla="*/ 310415 w 1848417"/>
              <a:gd name="connsiteY117" fmla="*/ 519265 h 787441"/>
              <a:gd name="connsiteX118" fmla="*/ 315654 w 1848417"/>
              <a:gd name="connsiteY118" fmla="*/ 526218 h 787441"/>
              <a:gd name="connsiteX119" fmla="*/ 328608 w 1848417"/>
              <a:gd name="connsiteY119" fmla="*/ 529457 h 787441"/>
              <a:gd name="connsiteX120" fmla="*/ 330227 w 1848417"/>
              <a:gd name="connsiteY120" fmla="*/ 534314 h 787441"/>
              <a:gd name="connsiteX121" fmla="*/ 296414 w 1848417"/>
              <a:gd name="connsiteY121" fmla="*/ 534314 h 787441"/>
              <a:gd name="connsiteX122" fmla="*/ 156872 w 1848417"/>
              <a:gd name="connsiteY122" fmla="*/ 395726 h 787441"/>
              <a:gd name="connsiteX123" fmla="*/ 157825 w 1848417"/>
              <a:gd name="connsiteY123" fmla="*/ 377819 h 787441"/>
              <a:gd name="connsiteX124" fmla="*/ 162683 w 1848417"/>
              <a:gd name="connsiteY124" fmla="*/ 373342 h 787441"/>
              <a:gd name="connsiteX125" fmla="*/ 155253 w 1848417"/>
              <a:gd name="connsiteY125" fmla="*/ 371246 h 787441"/>
              <a:gd name="connsiteX126" fmla="*/ 154301 w 1848417"/>
              <a:gd name="connsiteY126" fmla="*/ 363531 h 787441"/>
              <a:gd name="connsiteX127" fmla="*/ 144776 w 1848417"/>
              <a:gd name="connsiteY127" fmla="*/ 370580 h 787441"/>
              <a:gd name="connsiteX128" fmla="*/ 135917 w 1848417"/>
              <a:gd name="connsiteY128" fmla="*/ 362102 h 787441"/>
              <a:gd name="connsiteX129" fmla="*/ 133917 w 1848417"/>
              <a:gd name="connsiteY129" fmla="*/ 369627 h 787441"/>
              <a:gd name="connsiteX130" fmla="*/ 126297 w 1848417"/>
              <a:gd name="connsiteY130" fmla="*/ 370675 h 787441"/>
              <a:gd name="connsiteX131" fmla="*/ 130298 w 1848417"/>
              <a:gd name="connsiteY131" fmla="*/ 376009 h 787441"/>
              <a:gd name="connsiteX132" fmla="*/ 126869 w 1848417"/>
              <a:gd name="connsiteY132" fmla="*/ 385534 h 787441"/>
              <a:gd name="connsiteX133" fmla="*/ 130393 w 1848417"/>
              <a:gd name="connsiteY133" fmla="*/ 396869 h 787441"/>
              <a:gd name="connsiteX134" fmla="*/ 115343 w 1848417"/>
              <a:gd name="connsiteY134" fmla="*/ 388487 h 787441"/>
              <a:gd name="connsiteX135" fmla="*/ 104675 w 1848417"/>
              <a:gd name="connsiteY135" fmla="*/ 371056 h 787441"/>
              <a:gd name="connsiteX136" fmla="*/ 103532 w 1848417"/>
              <a:gd name="connsiteY136" fmla="*/ 387629 h 787441"/>
              <a:gd name="connsiteX137" fmla="*/ 113057 w 1848417"/>
              <a:gd name="connsiteY137" fmla="*/ 403822 h 787441"/>
              <a:gd name="connsiteX138" fmla="*/ 128297 w 1848417"/>
              <a:gd name="connsiteY138" fmla="*/ 412775 h 787441"/>
              <a:gd name="connsiteX139" fmla="*/ 119249 w 1848417"/>
              <a:gd name="connsiteY139" fmla="*/ 427730 h 787441"/>
              <a:gd name="connsiteX140" fmla="*/ 104866 w 1848417"/>
              <a:gd name="connsiteY140" fmla="*/ 439922 h 787441"/>
              <a:gd name="connsiteX141" fmla="*/ 120868 w 1848417"/>
              <a:gd name="connsiteY141" fmla="*/ 441160 h 787441"/>
              <a:gd name="connsiteX142" fmla="*/ 142966 w 1848417"/>
              <a:gd name="connsiteY142" fmla="*/ 421253 h 787441"/>
              <a:gd name="connsiteX143" fmla="*/ 167540 w 1848417"/>
              <a:gd name="connsiteY143" fmla="*/ 422967 h 787441"/>
              <a:gd name="connsiteX144" fmla="*/ 181447 w 1848417"/>
              <a:gd name="connsiteY144" fmla="*/ 430682 h 787441"/>
              <a:gd name="connsiteX145" fmla="*/ 175065 w 1848417"/>
              <a:gd name="connsiteY145" fmla="*/ 437540 h 787441"/>
              <a:gd name="connsiteX146" fmla="*/ 166112 w 1848417"/>
              <a:gd name="connsiteY146" fmla="*/ 444208 h 787441"/>
              <a:gd name="connsiteX147" fmla="*/ 180685 w 1848417"/>
              <a:gd name="connsiteY147" fmla="*/ 445256 h 787441"/>
              <a:gd name="connsiteX148" fmla="*/ 199735 w 1848417"/>
              <a:gd name="connsiteY148" fmla="*/ 426872 h 787441"/>
              <a:gd name="connsiteX149" fmla="*/ 209260 w 1848417"/>
              <a:gd name="connsiteY149" fmla="*/ 434683 h 787441"/>
              <a:gd name="connsiteX150" fmla="*/ 201164 w 1848417"/>
              <a:gd name="connsiteY150" fmla="*/ 446494 h 787441"/>
              <a:gd name="connsiteX151" fmla="*/ 218309 w 1848417"/>
              <a:gd name="connsiteY151" fmla="*/ 447732 h 787441"/>
              <a:gd name="connsiteX152" fmla="*/ 219833 w 1848417"/>
              <a:gd name="connsiteY152" fmla="*/ 426110 h 787441"/>
              <a:gd name="connsiteX153" fmla="*/ 200783 w 1848417"/>
              <a:gd name="connsiteY153" fmla="*/ 414109 h 787441"/>
              <a:gd name="connsiteX154" fmla="*/ 201830 w 1848417"/>
              <a:gd name="connsiteY154" fmla="*/ 399155 h 787441"/>
              <a:gd name="connsiteX155" fmla="*/ 199449 w 1848417"/>
              <a:gd name="connsiteY155" fmla="*/ 388677 h 787441"/>
              <a:gd name="connsiteX156" fmla="*/ 180399 w 1848417"/>
              <a:gd name="connsiteY156" fmla="*/ 382581 h 787441"/>
              <a:gd name="connsiteX157" fmla="*/ 179447 w 1848417"/>
              <a:gd name="connsiteY157" fmla="*/ 373628 h 787441"/>
              <a:gd name="connsiteX158" fmla="*/ 172398 w 1848417"/>
              <a:gd name="connsiteY158" fmla="*/ 381914 h 787441"/>
              <a:gd name="connsiteX159" fmla="*/ 177161 w 1848417"/>
              <a:gd name="connsiteY159" fmla="*/ 389249 h 787441"/>
              <a:gd name="connsiteX160" fmla="*/ 189829 w 1848417"/>
              <a:gd name="connsiteY160" fmla="*/ 393344 h 787441"/>
              <a:gd name="connsiteX161" fmla="*/ 191162 w 1848417"/>
              <a:gd name="connsiteY161" fmla="*/ 398297 h 787441"/>
              <a:gd name="connsiteX162" fmla="*/ 443670 w 1848417"/>
              <a:gd name="connsiteY162" fmla="*/ 399631 h 787441"/>
              <a:gd name="connsiteX163" fmla="*/ 442051 w 1848417"/>
              <a:gd name="connsiteY163" fmla="*/ 381819 h 787441"/>
              <a:gd name="connsiteX164" fmla="*/ 446242 w 1848417"/>
              <a:gd name="connsiteY164" fmla="*/ 376676 h 787441"/>
              <a:gd name="connsiteX165" fmla="*/ 438622 w 1848417"/>
              <a:gd name="connsiteY165" fmla="*/ 375628 h 787441"/>
              <a:gd name="connsiteX166" fmla="*/ 436622 w 1848417"/>
              <a:gd name="connsiteY166" fmla="*/ 368103 h 787441"/>
              <a:gd name="connsiteX167" fmla="*/ 427954 w 1848417"/>
              <a:gd name="connsiteY167" fmla="*/ 376390 h 787441"/>
              <a:gd name="connsiteX168" fmla="*/ 417953 w 1848417"/>
              <a:gd name="connsiteY168" fmla="*/ 369246 h 787441"/>
              <a:gd name="connsiteX169" fmla="*/ 417000 w 1848417"/>
              <a:gd name="connsiteY169" fmla="*/ 376961 h 787441"/>
              <a:gd name="connsiteX170" fmla="*/ 409571 w 1848417"/>
              <a:gd name="connsiteY170" fmla="*/ 379057 h 787441"/>
              <a:gd name="connsiteX171" fmla="*/ 414238 w 1848417"/>
              <a:gd name="connsiteY171" fmla="*/ 383819 h 787441"/>
              <a:gd name="connsiteX172" fmla="*/ 417191 w 1848417"/>
              <a:gd name="connsiteY172" fmla="*/ 404298 h 787441"/>
              <a:gd name="connsiteX173" fmla="*/ 401093 w 1848417"/>
              <a:gd name="connsiteY173" fmla="*/ 398107 h 787441"/>
              <a:gd name="connsiteX174" fmla="*/ 388044 w 1848417"/>
              <a:gd name="connsiteY174" fmla="*/ 382295 h 787441"/>
              <a:gd name="connsiteX175" fmla="*/ 389187 w 1848417"/>
              <a:gd name="connsiteY175" fmla="*/ 398869 h 787441"/>
              <a:gd name="connsiteX176" fmla="*/ 400617 w 1848417"/>
              <a:gd name="connsiteY176" fmla="*/ 413537 h 787441"/>
              <a:gd name="connsiteX177" fmla="*/ 416905 w 1848417"/>
              <a:gd name="connsiteY177" fmla="*/ 420300 h 787441"/>
              <a:gd name="connsiteX178" fmla="*/ 410142 w 1848417"/>
              <a:gd name="connsiteY178" fmla="*/ 436302 h 787441"/>
              <a:gd name="connsiteX179" fmla="*/ 397664 w 1848417"/>
              <a:gd name="connsiteY179" fmla="*/ 450304 h 787441"/>
              <a:gd name="connsiteX180" fmla="*/ 413666 w 1848417"/>
              <a:gd name="connsiteY180" fmla="*/ 449351 h 787441"/>
              <a:gd name="connsiteX181" fmla="*/ 432716 w 1848417"/>
              <a:gd name="connsiteY181" fmla="*/ 426587 h 787441"/>
              <a:gd name="connsiteX182" fmla="*/ 457767 w 1848417"/>
              <a:gd name="connsiteY182" fmla="*/ 424967 h 787441"/>
              <a:gd name="connsiteX183" fmla="*/ 472626 w 1848417"/>
              <a:gd name="connsiteY183" fmla="*/ 430682 h 787441"/>
              <a:gd name="connsiteX184" fmla="*/ 467292 w 1848417"/>
              <a:gd name="connsiteY184" fmla="*/ 438398 h 787441"/>
              <a:gd name="connsiteX185" fmla="*/ 459291 w 1848417"/>
              <a:gd name="connsiteY185" fmla="*/ 446208 h 787441"/>
              <a:gd name="connsiteX186" fmla="*/ 473864 w 1848417"/>
              <a:gd name="connsiteY186" fmla="*/ 445256 h 787441"/>
              <a:gd name="connsiteX187" fmla="*/ 489771 w 1848417"/>
              <a:gd name="connsiteY187" fmla="*/ 424491 h 787441"/>
              <a:gd name="connsiteX188" fmla="*/ 500630 w 1848417"/>
              <a:gd name="connsiteY188" fmla="*/ 430873 h 787441"/>
              <a:gd name="connsiteX189" fmla="*/ 494248 w 1848417"/>
              <a:gd name="connsiteY189" fmla="*/ 443732 h 787441"/>
              <a:gd name="connsiteX190" fmla="*/ 511393 w 1848417"/>
              <a:gd name="connsiteY190" fmla="*/ 442493 h 787441"/>
              <a:gd name="connsiteX191" fmla="*/ 509869 w 1848417"/>
              <a:gd name="connsiteY191" fmla="*/ 420872 h 787441"/>
              <a:gd name="connsiteX192" fmla="*/ 489581 w 1848417"/>
              <a:gd name="connsiteY192" fmla="*/ 411347 h 787441"/>
              <a:gd name="connsiteX193" fmla="*/ 488533 w 1848417"/>
              <a:gd name="connsiteY193" fmla="*/ 396392 h 787441"/>
              <a:gd name="connsiteX194" fmla="*/ 484723 w 1848417"/>
              <a:gd name="connsiteY194" fmla="*/ 386296 h 787441"/>
              <a:gd name="connsiteX195" fmla="*/ 464816 w 1848417"/>
              <a:gd name="connsiteY195" fmla="*/ 382867 h 787441"/>
              <a:gd name="connsiteX196" fmla="*/ 462625 w 1848417"/>
              <a:gd name="connsiteY196" fmla="*/ 374199 h 787441"/>
              <a:gd name="connsiteX197" fmla="*/ 456815 w 1848417"/>
              <a:gd name="connsiteY197" fmla="*/ 383724 h 787441"/>
              <a:gd name="connsiteX198" fmla="*/ 462530 w 1848417"/>
              <a:gd name="connsiteY198" fmla="*/ 390296 h 787441"/>
              <a:gd name="connsiteX199" fmla="*/ 475674 w 1848417"/>
              <a:gd name="connsiteY199" fmla="*/ 392582 h 787441"/>
              <a:gd name="connsiteX200" fmla="*/ 477674 w 1848417"/>
              <a:gd name="connsiteY200" fmla="*/ 397345 h 787441"/>
              <a:gd name="connsiteX201" fmla="*/ 224595 w 1848417"/>
              <a:gd name="connsiteY201" fmla="*/ 632422 h 787441"/>
              <a:gd name="connsiteX202" fmla="*/ 224595 w 1848417"/>
              <a:gd name="connsiteY202" fmla="*/ 476593 h 787441"/>
              <a:gd name="connsiteX203" fmla="*/ 83530 w 1848417"/>
              <a:gd name="connsiteY203" fmla="*/ 463448 h 787441"/>
              <a:gd name="connsiteX204" fmla="*/ 224595 w 1848417"/>
              <a:gd name="connsiteY204" fmla="*/ 632327 h 787441"/>
              <a:gd name="connsiteX205" fmla="*/ 519870 w 1848417"/>
              <a:gd name="connsiteY205" fmla="*/ 464401 h 787441"/>
              <a:gd name="connsiteX206" fmla="*/ 376995 w 1848417"/>
              <a:gd name="connsiteY206" fmla="*/ 476783 h 787441"/>
              <a:gd name="connsiteX207" fmla="*/ 376995 w 1848417"/>
              <a:gd name="connsiteY207" fmla="*/ 633279 h 787441"/>
              <a:gd name="connsiteX208" fmla="*/ 520346 w 1848417"/>
              <a:gd name="connsiteY208" fmla="*/ 464401 h 787441"/>
              <a:gd name="connsiteX209" fmla="*/ 376995 w 1848417"/>
              <a:gd name="connsiteY209" fmla="*/ 194843 h 787441"/>
              <a:gd name="connsiteX210" fmla="*/ 376995 w 1848417"/>
              <a:gd name="connsiteY210" fmla="*/ 344386 h 787441"/>
              <a:gd name="connsiteX211" fmla="*/ 483675 w 1848417"/>
              <a:gd name="connsiteY211" fmla="*/ 331908 h 787441"/>
              <a:gd name="connsiteX212" fmla="*/ 467102 w 1848417"/>
              <a:gd name="connsiteY212" fmla="*/ 300380 h 787441"/>
              <a:gd name="connsiteX213" fmla="*/ 455291 w 1848417"/>
              <a:gd name="connsiteY213" fmla="*/ 254660 h 787441"/>
              <a:gd name="connsiteX214" fmla="*/ 475293 w 1848417"/>
              <a:gd name="connsiteY214" fmla="*/ 187033 h 787441"/>
              <a:gd name="connsiteX215" fmla="*/ 377757 w 1848417"/>
              <a:gd name="connsiteY215" fmla="*/ 194843 h 787441"/>
              <a:gd name="connsiteX216" fmla="*/ 127250 w 1848417"/>
              <a:gd name="connsiteY216" fmla="*/ 187033 h 787441"/>
              <a:gd name="connsiteX217" fmla="*/ 147252 w 1848417"/>
              <a:gd name="connsiteY217" fmla="*/ 254660 h 787441"/>
              <a:gd name="connsiteX218" fmla="*/ 135441 w 1848417"/>
              <a:gd name="connsiteY218" fmla="*/ 300380 h 787441"/>
              <a:gd name="connsiteX219" fmla="*/ 118487 w 1848417"/>
              <a:gd name="connsiteY219" fmla="*/ 332670 h 787441"/>
              <a:gd name="connsiteX220" fmla="*/ 223928 w 1848417"/>
              <a:gd name="connsiteY220" fmla="*/ 344576 h 787441"/>
              <a:gd name="connsiteX221" fmla="*/ 223928 w 1848417"/>
              <a:gd name="connsiteY221" fmla="*/ 194748 h 787441"/>
              <a:gd name="connsiteX222" fmla="*/ 128012 w 1848417"/>
              <a:gd name="connsiteY222" fmla="*/ 187033 h 787441"/>
              <a:gd name="connsiteX223" fmla="*/ 530348 w 1848417"/>
              <a:gd name="connsiteY223" fmla="*/ 191510 h 787441"/>
              <a:gd name="connsiteX224" fmla="*/ 501773 w 1848417"/>
              <a:gd name="connsiteY224" fmla="*/ 202178 h 787441"/>
              <a:gd name="connsiteX225" fmla="*/ 487580 w 1848417"/>
              <a:gd name="connsiteY225" fmla="*/ 199892 h 787441"/>
              <a:gd name="connsiteX226" fmla="*/ 472721 w 1848417"/>
              <a:gd name="connsiteY226" fmla="*/ 253898 h 787441"/>
              <a:gd name="connsiteX227" fmla="*/ 538158 w 1848417"/>
              <a:gd name="connsiteY227" fmla="*/ 445637 h 787441"/>
              <a:gd name="connsiteX228" fmla="*/ 442908 w 1848417"/>
              <a:gd name="connsiteY228" fmla="*/ 608990 h 787441"/>
              <a:gd name="connsiteX229" fmla="*/ 461958 w 1848417"/>
              <a:gd name="connsiteY229" fmla="*/ 633374 h 787441"/>
              <a:gd name="connsiteX230" fmla="*/ 462434 w 1848417"/>
              <a:gd name="connsiteY230" fmla="*/ 603752 h 787441"/>
              <a:gd name="connsiteX231" fmla="*/ 486342 w 1848417"/>
              <a:gd name="connsiteY231" fmla="*/ 634232 h 787441"/>
              <a:gd name="connsiteX232" fmla="*/ 515489 w 1848417"/>
              <a:gd name="connsiteY232" fmla="*/ 622421 h 787441"/>
              <a:gd name="connsiteX233" fmla="*/ 527204 w 1848417"/>
              <a:gd name="connsiteY233" fmla="*/ 613658 h 787441"/>
              <a:gd name="connsiteX234" fmla="*/ 508637 w 1848417"/>
              <a:gd name="connsiteY234" fmla="*/ 594137 h 787441"/>
              <a:gd name="connsiteX235" fmla="*/ 528157 w 1848417"/>
              <a:gd name="connsiteY235" fmla="*/ 575570 h 787441"/>
              <a:gd name="connsiteX236" fmla="*/ 546731 w 1848417"/>
              <a:gd name="connsiteY236" fmla="*/ 594608 h 787441"/>
              <a:gd name="connsiteX237" fmla="*/ 535110 w 1848417"/>
              <a:gd name="connsiteY237" fmla="*/ 625945 h 787441"/>
              <a:gd name="connsiteX238" fmla="*/ 482723 w 1848417"/>
              <a:gd name="connsiteY238" fmla="*/ 670998 h 787441"/>
              <a:gd name="connsiteX239" fmla="*/ 515108 w 1848417"/>
              <a:gd name="connsiteY239" fmla="*/ 671570 h 787441"/>
              <a:gd name="connsiteX240" fmla="*/ 532824 w 1848417"/>
              <a:gd name="connsiteY240" fmla="*/ 693572 h 787441"/>
              <a:gd name="connsiteX241" fmla="*/ 553017 w 1848417"/>
              <a:gd name="connsiteY241" fmla="*/ 736625 h 787441"/>
              <a:gd name="connsiteX242" fmla="*/ 557970 w 1848417"/>
              <a:gd name="connsiteY242" fmla="*/ 736625 h 787441"/>
              <a:gd name="connsiteX243" fmla="*/ 573782 w 1848417"/>
              <a:gd name="connsiteY243" fmla="*/ 742150 h 787441"/>
              <a:gd name="connsiteX244" fmla="*/ 570543 w 1848417"/>
              <a:gd name="connsiteY244" fmla="*/ 742150 h 787441"/>
              <a:gd name="connsiteX245" fmla="*/ 557842 w 1848417"/>
              <a:gd name="connsiteY245" fmla="*/ 754975 h 787441"/>
              <a:gd name="connsiteX246" fmla="*/ 570667 w 1848417"/>
              <a:gd name="connsiteY246" fmla="*/ 767677 h 787441"/>
              <a:gd name="connsiteX247" fmla="*/ 582926 w 1848417"/>
              <a:gd name="connsiteY247" fmla="*/ 758247 h 787441"/>
              <a:gd name="connsiteX248" fmla="*/ 582926 w 1848417"/>
              <a:gd name="connsiteY248" fmla="*/ 762152 h 787441"/>
              <a:gd name="connsiteX249" fmla="*/ 557637 w 1848417"/>
              <a:gd name="connsiteY249" fmla="*/ 787441 h 787441"/>
              <a:gd name="connsiteX250" fmla="*/ 532348 w 1848417"/>
              <a:gd name="connsiteY250" fmla="*/ 762152 h 787441"/>
              <a:gd name="connsiteX251" fmla="*/ 533777 w 1848417"/>
              <a:gd name="connsiteY251" fmla="*/ 753771 h 787441"/>
              <a:gd name="connsiteX252" fmla="*/ 498248 w 1848417"/>
              <a:gd name="connsiteY252" fmla="*/ 723576 h 787441"/>
              <a:gd name="connsiteX253" fmla="*/ 469673 w 1848417"/>
              <a:gd name="connsiteY253" fmla="*/ 678523 h 787441"/>
              <a:gd name="connsiteX254" fmla="*/ 439479 w 1848417"/>
              <a:gd name="connsiteY254" fmla="*/ 691096 h 787441"/>
              <a:gd name="connsiteX255" fmla="*/ 427859 w 1848417"/>
              <a:gd name="connsiteY255" fmla="*/ 699287 h 787441"/>
              <a:gd name="connsiteX256" fmla="*/ 446575 w 1848417"/>
              <a:gd name="connsiteY256" fmla="*/ 718671 h 787441"/>
              <a:gd name="connsiteX257" fmla="*/ 427192 w 1848417"/>
              <a:gd name="connsiteY257" fmla="*/ 737387 h 787441"/>
              <a:gd name="connsiteX258" fmla="*/ 408142 w 1848417"/>
              <a:gd name="connsiteY258" fmla="*/ 718337 h 787441"/>
              <a:gd name="connsiteX259" fmla="*/ 419667 w 1848417"/>
              <a:gd name="connsiteY259" fmla="*/ 686429 h 787441"/>
              <a:gd name="connsiteX260" fmla="*/ 452433 w 1848417"/>
              <a:gd name="connsiteY260" fmla="*/ 653853 h 787441"/>
              <a:gd name="connsiteX261" fmla="*/ 427859 w 1848417"/>
              <a:gd name="connsiteY261" fmla="*/ 620611 h 787441"/>
              <a:gd name="connsiteX262" fmla="*/ 301652 w 1848417"/>
              <a:gd name="connsiteY262" fmla="*/ 687286 h 787441"/>
              <a:gd name="connsiteX263" fmla="*/ 158777 w 1848417"/>
              <a:gd name="connsiteY263" fmla="*/ 608228 h 787441"/>
              <a:gd name="connsiteX264" fmla="*/ 120677 w 1848417"/>
              <a:gd name="connsiteY264" fmla="*/ 655853 h 787441"/>
              <a:gd name="connsiteX265" fmla="*/ 126510 w 1848417"/>
              <a:gd name="connsiteY265" fmla="*/ 663770 h 787441"/>
              <a:gd name="connsiteX266" fmla="*/ 119153 w 1848417"/>
              <a:gd name="connsiteY266" fmla="*/ 669665 h 787441"/>
              <a:gd name="connsiteX267" fmla="*/ 115820 w 1848417"/>
              <a:gd name="connsiteY267" fmla="*/ 668712 h 787441"/>
              <a:gd name="connsiteX268" fmla="*/ 99627 w 1848417"/>
              <a:gd name="connsiteY268" fmla="*/ 658330 h 787441"/>
              <a:gd name="connsiteX269" fmla="*/ 85530 w 1848417"/>
              <a:gd name="connsiteY269" fmla="*/ 644709 h 787441"/>
              <a:gd name="connsiteX270" fmla="*/ 84197 w 1848417"/>
              <a:gd name="connsiteY270" fmla="*/ 640804 h 787441"/>
              <a:gd name="connsiteX271" fmla="*/ 91150 w 1848417"/>
              <a:gd name="connsiteY271" fmla="*/ 633851 h 787441"/>
              <a:gd name="connsiteX272" fmla="*/ 97436 w 1848417"/>
              <a:gd name="connsiteY272" fmla="*/ 637661 h 787441"/>
              <a:gd name="connsiteX273" fmla="*/ 136584 w 1848417"/>
              <a:gd name="connsiteY273" fmla="*/ 588702 h 787441"/>
              <a:gd name="connsiteX274" fmla="*/ 64956 w 1848417"/>
              <a:gd name="connsiteY274" fmla="*/ 445827 h 787441"/>
              <a:gd name="connsiteX275" fmla="*/ 130393 w 1848417"/>
              <a:gd name="connsiteY275" fmla="*/ 254089 h 787441"/>
              <a:gd name="connsiteX276" fmla="*/ 107628 w 1848417"/>
              <a:gd name="connsiteY276" fmla="*/ 186271 h 787441"/>
              <a:gd name="connsiteX277" fmla="*/ 51812 w 1848417"/>
              <a:gd name="connsiteY277" fmla="*/ 110642 h 787441"/>
              <a:gd name="connsiteX278" fmla="*/ 1520 w 1848417"/>
              <a:gd name="connsiteY278" fmla="*/ 20726 h 787441"/>
              <a:gd name="connsiteX279" fmla="*/ 73148 w 1848417"/>
              <a:gd name="connsiteY279" fmla="*/ 94831 h 787441"/>
              <a:gd name="connsiteX280" fmla="*/ 130298 w 1848417"/>
              <a:gd name="connsiteY280" fmla="*/ 169221 h 787441"/>
              <a:gd name="connsiteX281" fmla="*/ 301748 w 1848417"/>
              <a:gd name="connsiteY281" fmla="*/ 178746 h 787441"/>
              <a:gd name="connsiteX282" fmla="*/ 459863 w 1848417"/>
              <a:gd name="connsiteY282" fmla="*/ 170936 h 787441"/>
              <a:gd name="connsiteX283" fmla="*/ 457767 w 1848417"/>
              <a:gd name="connsiteY283" fmla="*/ 158363 h 787441"/>
              <a:gd name="connsiteX284" fmla="*/ 464244 w 1848417"/>
              <a:gd name="connsiteY284" fmla="*/ 134836 h 787441"/>
              <a:gd name="connsiteX285" fmla="*/ 480913 w 1848417"/>
              <a:gd name="connsiteY285" fmla="*/ 110547 h 787441"/>
              <a:gd name="connsiteX286" fmla="*/ 519013 w 1848417"/>
              <a:gd name="connsiteY286" fmla="*/ 136360 h 787441"/>
              <a:gd name="connsiteX287" fmla="*/ 527490 w 1848417"/>
              <a:gd name="connsiteY287" fmla="*/ 143218 h 787441"/>
              <a:gd name="connsiteX288" fmla="*/ 514917 w 1848417"/>
              <a:gd name="connsiteY288" fmla="*/ 159601 h 787441"/>
              <a:gd name="connsiteX289" fmla="*/ 501296 w 1848417"/>
              <a:gd name="connsiteY289" fmla="*/ 174079 h 787441"/>
              <a:gd name="connsiteX290" fmla="*/ 502184 w 1848417"/>
              <a:gd name="connsiteY290" fmla="*/ 182790 h 787441"/>
              <a:gd name="connsiteX291" fmla="*/ 502249 w 1848417"/>
              <a:gd name="connsiteY291" fmla="*/ 182842 h 787441"/>
              <a:gd name="connsiteX292" fmla="*/ 509678 w 1848417"/>
              <a:gd name="connsiteY292" fmla="*/ 182842 h 787441"/>
              <a:gd name="connsiteX293" fmla="*/ 525490 w 1848417"/>
              <a:gd name="connsiteY293" fmla="*/ 172269 h 787441"/>
              <a:gd name="connsiteX294" fmla="*/ 541397 w 1848417"/>
              <a:gd name="connsiteY294" fmla="*/ 155029 h 787441"/>
              <a:gd name="connsiteX295" fmla="*/ 553589 w 1848417"/>
              <a:gd name="connsiteY295" fmla="*/ 167983 h 787441"/>
              <a:gd name="connsiteX296" fmla="*/ 531110 w 1848417"/>
              <a:gd name="connsiteY296" fmla="*/ 191510 h 787441"/>
              <a:gd name="connsiteX297" fmla="*/ 558637 w 1848417"/>
              <a:gd name="connsiteY297" fmla="*/ 88354 h 787441"/>
              <a:gd name="connsiteX298" fmla="*/ 597689 w 1848417"/>
              <a:gd name="connsiteY298" fmla="*/ 87782 h 787441"/>
              <a:gd name="connsiteX299" fmla="*/ 602553 w 1848417"/>
              <a:gd name="connsiteY299" fmla="*/ 130748 h 787441"/>
              <a:gd name="connsiteX300" fmla="*/ 585021 w 1848417"/>
              <a:gd name="connsiteY300" fmla="*/ 141599 h 787441"/>
              <a:gd name="connsiteX301" fmla="*/ 582830 w 1848417"/>
              <a:gd name="connsiteY301" fmla="*/ 139884 h 787441"/>
              <a:gd name="connsiteX302" fmla="*/ 573972 w 1848417"/>
              <a:gd name="connsiteY302" fmla="*/ 130359 h 787441"/>
              <a:gd name="connsiteX303" fmla="*/ 579687 w 1848417"/>
              <a:gd name="connsiteY303" fmla="*/ 105880 h 787441"/>
              <a:gd name="connsiteX304" fmla="*/ 557780 w 1848417"/>
              <a:gd name="connsiteY304" fmla="*/ 115405 h 787441"/>
              <a:gd name="connsiteX305" fmla="*/ 545016 w 1848417"/>
              <a:gd name="connsiteY305" fmla="*/ 104737 h 787441"/>
              <a:gd name="connsiteX306" fmla="*/ 531681 w 1848417"/>
              <a:gd name="connsiteY306" fmla="*/ 95212 h 787441"/>
              <a:gd name="connsiteX307" fmla="*/ 536825 w 1848417"/>
              <a:gd name="connsiteY307" fmla="*/ 72923 h 787441"/>
              <a:gd name="connsiteX308" fmla="*/ 513012 w 1848417"/>
              <a:gd name="connsiteY308" fmla="*/ 83020 h 787441"/>
              <a:gd name="connsiteX309" fmla="*/ 501868 w 1848417"/>
              <a:gd name="connsiteY309" fmla="*/ 77019 h 787441"/>
              <a:gd name="connsiteX310" fmla="*/ 500058 w 1848417"/>
              <a:gd name="connsiteY310" fmla="*/ 75590 h 787441"/>
              <a:gd name="connsiteX311" fmla="*/ 528983 w 1848417"/>
              <a:gd name="connsiteY311" fmla="*/ 43449 h 787441"/>
              <a:gd name="connsiteX312" fmla="*/ 549874 w 1848417"/>
              <a:gd name="connsiteY312" fmla="*/ 50254 h 787441"/>
              <a:gd name="connsiteX313" fmla="*/ 558637 w 1848417"/>
              <a:gd name="connsiteY313" fmla="*/ 88354 h 787441"/>
              <a:gd name="connsiteX314" fmla="*/ 613977 w 1848417"/>
              <a:gd name="connsiteY314" fmla="*/ 70066 h 787441"/>
              <a:gd name="connsiteX315" fmla="*/ 587879 w 1848417"/>
              <a:gd name="connsiteY315" fmla="*/ 72923 h 787441"/>
              <a:gd name="connsiteX316" fmla="*/ 572639 w 1848417"/>
              <a:gd name="connsiteY316" fmla="*/ 70066 h 787441"/>
              <a:gd name="connsiteX317" fmla="*/ 566543 w 1848417"/>
              <a:gd name="connsiteY317" fmla="*/ 55969 h 787441"/>
              <a:gd name="connsiteX318" fmla="*/ 563590 w 1848417"/>
              <a:gd name="connsiteY318" fmla="*/ 30251 h 787441"/>
              <a:gd name="connsiteX319" fmla="*/ 578068 w 1848417"/>
              <a:gd name="connsiteY319" fmla="*/ 41681 h 787441"/>
              <a:gd name="connsiteX320" fmla="*/ 602547 w 1848417"/>
              <a:gd name="connsiteY320" fmla="*/ 32728 h 787441"/>
              <a:gd name="connsiteX321" fmla="*/ 599404 w 1848417"/>
              <a:gd name="connsiteY321" fmla="*/ 58541 h 787441"/>
              <a:gd name="connsiteX322" fmla="*/ 562542 w 1848417"/>
              <a:gd name="connsiteY322" fmla="*/ 159220 h 787441"/>
              <a:gd name="connsiteX323" fmla="*/ 527300 w 1848417"/>
              <a:gd name="connsiteY323" fmla="*/ 126454 h 787441"/>
              <a:gd name="connsiteX324" fmla="*/ 486342 w 1848417"/>
              <a:gd name="connsiteY324" fmla="*/ 99593 h 787441"/>
              <a:gd name="connsiteX325" fmla="*/ 484628 w 1848417"/>
              <a:gd name="connsiteY325" fmla="*/ 88354 h 787441"/>
              <a:gd name="connsiteX326" fmla="*/ 494724 w 1848417"/>
              <a:gd name="connsiteY326" fmla="*/ 85973 h 787441"/>
              <a:gd name="connsiteX327" fmla="*/ 537587 w 1848417"/>
              <a:gd name="connsiteY327" fmla="*/ 113881 h 787441"/>
              <a:gd name="connsiteX328" fmla="*/ 575687 w 1848417"/>
              <a:gd name="connsiteY328" fmla="*/ 149600 h 787441"/>
              <a:gd name="connsiteX329" fmla="*/ 575687 w 1848417"/>
              <a:gd name="connsiteY329" fmla="*/ 159125 h 787441"/>
              <a:gd name="connsiteX330" fmla="*/ 565022 w 1848417"/>
              <a:gd name="connsiteY330" fmla="*/ 160670 h 787441"/>
              <a:gd name="connsiteX331" fmla="*/ 564638 w 1848417"/>
              <a:gd name="connsiteY331" fmla="*/ 160363 h 787441"/>
              <a:gd name="connsiteX332" fmla="*/ 40096 w 1848417"/>
              <a:gd name="connsiteY332" fmla="*/ 677761 h 787441"/>
              <a:gd name="connsiteX333" fmla="*/ 61908 w 1848417"/>
              <a:gd name="connsiteY333" fmla="*/ 668236 h 787441"/>
              <a:gd name="connsiteX334" fmla="*/ 80482 w 1848417"/>
              <a:gd name="connsiteY334" fmla="*/ 657663 h 787441"/>
              <a:gd name="connsiteX335" fmla="*/ 83244 w 1848417"/>
              <a:gd name="connsiteY335" fmla="*/ 660806 h 787441"/>
              <a:gd name="connsiteX336" fmla="*/ 92102 w 1848417"/>
              <a:gd name="connsiteY336" fmla="*/ 668998 h 787441"/>
              <a:gd name="connsiteX337" fmla="*/ 101627 w 1848417"/>
              <a:gd name="connsiteY337" fmla="*/ 676142 h 787441"/>
              <a:gd name="connsiteX338" fmla="*/ 105152 w 1848417"/>
              <a:gd name="connsiteY338" fmla="*/ 678142 h 787441"/>
              <a:gd name="connsiteX339" fmla="*/ 99151 w 1848417"/>
              <a:gd name="connsiteY339" fmla="*/ 697192 h 787441"/>
              <a:gd name="connsiteX340" fmla="*/ 94674 w 1848417"/>
              <a:gd name="connsiteY340" fmla="*/ 720433 h 787441"/>
              <a:gd name="connsiteX341" fmla="*/ 66099 w 1848417"/>
              <a:gd name="connsiteY341" fmla="*/ 701954 h 787441"/>
              <a:gd name="connsiteX342" fmla="*/ 40096 w 1848417"/>
              <a:gd name="connsiteY342" fmla="*/ 677761 h 787441"/>
              <a:gd name="connsiteX343" fmla="*/ 26285 w 1848417"/>
              <a:gd name="connsiteY343" fmla="*/ 737006 h 787441"/>
              <a:gd name="connsiteX344" fmla="*/ 26285 w 1848417"/>
              <a:gd name="connsiteY344" fmla="*/ 690810 h 787441"/>
              <a:gd name="connsiteX345" fmla="*/ 30476 w 1848417"/>
              <a:gd name="connsiteY345" fmla="*/ 686429 h 787441"/>
              <a:gd name="connsiteX346" fmla="*/ 57717 w 1848417"/>
              <a:gd name="connsiteY346" fmla="*/ 712241 h 787441"/>
              <a:gd name="connsiteX347" fmla="*/ 89531 w 1848417"/>
              <a:gd name="connsiteY347" fmla="*/ 732244 h 787441"/>
              <a:gd name="connsiteX348" fmla="*/ 86102 w 1848417"/>
              <a:gd name="connsiteY348" fmla="*/ 737292 h 787441"/>
              <a:gd name="connsiteX349" fmla="*/ 44382 w 1848417"/>
              <a:gd name="connsiteY349" fmla="*/ 749389 h 787441"/>
              <a:gd name="connsiteX350" fmla="*/ 41239 w 1848417"/>
              <a:gd name="connsiteY350" fmla="*/ 749389 h 787441"/>
              <a:gd name="connsiteX351" fmla="*/ 29165 w 1848417"/>
              <a:gd name="connsiteY351" fmla="*/ 759933 h 787441"/>
              <a:gd name="connsiteX352" fmla="*/ 29142 w 1848417"/>
              <a:gd name="connsiteY352" fmla="*/ 760438 h 787441"/>
              <a:gd name="connsiteX353" fmla="*/ 40286 w 1848417"/>
              <a:gd name="connsiteY353" fmla="*/ 771582 h 787441"/>
              <a:gd name="connsiteX354" fmla="*/ 42191 w 1848417"/>
              <a:gd name="connsiteY354" fmla="*/ 771582 h 787441"/>
              <a:gd name="connsiteX355" fmla="*/ 11143 w 1848417"/>
              <a:gd name="connsiteY355" fmla="*/ 779570 h 787441"/>
              <a:gd name="connsiteX356" fmla="*/ 3155 w 1848417"/>
              <a:gd name="connsiteY356" fmla="*/ 748522 h 787441"/>
              <a:gd name="connsiteX357" fmla="*/ 23141 w 1848417"/>
              <a:gd name="connsiteY357" fmla="*/ 737387 h 787441"/>
              <a:gd name="connsiteX358" fmla="*/ 26475 w 1848417"/>
              <a:gd name="connsiteY358" fmla="*/ 737387 h 787441"/>
              <a:gd name="connsiteX359" fmla="*/ 268410 w 1848417"/>
              <a:gd name="connsiteY359" fmla="*/ 15011 h 787441"/>
              <a:gd name="connsiteX360" fmla="*/ 388520 w 1848417"/>
              <a:gd name="connsiteY360" fmla="*/ 15011 h 787441"/>
              <a:gd name="connsiteX361" fmla="*/ 173160 w 1848417"/>
              <a:gd name="connsiteY361" fmla="*/ 128073 h 787441"/>
              <a:gd name="connsiteX362" fmla="*/ 223357 w 1848417"/>
              <a:gd name="connsiteY362" fmla="*/ 118548 h 787441"/>
              <a:gd name="connsiteX363" fmla="*/ 235168 w 1848417"/>
              <a:gd name="connsiteY363" fmla="*/ 90735 h 787441"/>
              <a:gd name="connsiteX364" fmla="*/ 188495 w 1848417"/>
              <a:gd name="connsiteY364" fmla="*/ 108833 h 787441"/>
              <a:gd name="connsiteX365" fmla="*/ 146109 w 1848417"/>
              <a:gd name="connsiteY365" fmla="*/ 133502 h 787441"/>
              <a:gd name="connsiteX366" fmla="*/ 288984 w 1848417"/>
              <a:gd name="connsiteY366" fmla="*/ 146456 h 787441"/>
              <a:gd name="connsiteX367" fmla="*/ 432621 w 1848417"/>
              <a:gd name="connsiteY367" fmla="*/ 135979 h 787441"/>
              <a:gd name="connsiteX368" fmla="*/ 434336 w 1848417"/>
              <a:gd name="connsiteY368" fmla="*/ 96926 h 787441"/>
              <a:gd name="connsiteX369" fmla="*/ 428240 w 1848417"/>
              <a:gd name="connsiteY369" fmla="*/ 56064 h 787441"/>
              <a:gd name="connsiteX370" fmla="*/ 425668 w 1848417"/>
              <a:gd name="connsiteY370" fmla="*/ 90640 h 787441"/>
              <a:gd name="connsiteX371" fmla="*/ 416143 w 1848417"/>
              <a:gd name="connsiteY371" fmla="*/ 119215 h 787441"/>
              <a:gd name="connsiteX372" fmla="*/ 289079 w 1848417"/>
              <a:gd name="connsiteY372" fmla="*/ 135026 h 787441"/>
              <a:gd name="connsiteX373" fmla="*/ 173065 w 1848417"/>
              <a:gd name="connsiteY373" fmla="*/ 127978 h 787441"/>
              <a:gd name="connsiteX374" fmla="*/ 245455 w 1848417"/>
              <a:gd name="connsiteY374" fmla="*/ 113881 h 787441"/>
              <a:gd name="connsiteX375" fmla="*/ 312130 w 1848417"/>
              <a:gd name="connsiteY375" fmla="*/ 96926 h 787441"/>
              <a:gd name="connsiteX376" fmla="*/ 424715 w 1848417"/>
              <a:gd name="connsiteY376" fmla="*/ 43777 h 787441"/>
              <a:gd name="connsiteX377" fmla="*/ 394140 w 1848417"/>
              <a:gd name="connsiteY377" fmla="*/ 43777 h 787441"/>
              <a:gd name="connsiteX378" fmla="*/ 394140 w 1848417"/>
              <a:gd name="connsiteY378" fmla="*/ 22631 h 787441"/>
              <a:gd name="connsiteX379" fmla="*/ 328513 w 1848417"/>
              <a:gd name="connsiteY379" fmla="*/ 33585 h 787441"/>
              <a:gd name="connsiteX380" fmla="*/ 263362 w 1848417"/>
              <a:gd name="connsiteY380" fmla="*/ 24060 h 787441"/>
              <a:gd name="connsiteX381" fmla="*/ 253170 w 1848417"/>
              <a:gd name="connsiteY381" fmla="*/ 47587 h 787441"/>
              <a:gd name="connsiteX382" fmla="*/ 269934 w 1848417"/>
              <a:gd name="connsiteY382" fmla="*/ 54445 h 787441"/>
              <a:gd name="connsiteX383" fmla="*/ 290127 w 1848417"/>
              <a:gd name="connsiteY383" fmla="*/ 58255 h 787441"/>
              <a:gd name="connsiteX384" fmla="*/ 274697 w 1848417"/>
              <a:gd name="connsiteY384" fmla="*/ 84925 h 787441"/>
              <a:gd name="connsiteX385" fmla="*/ 245455 w 1848417"/>
              <a:gd name="connsiteY385" fmla="*/ 113786 h 787441"/>
              <a:gd name="connsiteX386" fmla="*/ 274030 w 1848417"/>
              <a:gd name="connsiteY386" fmla="*/ 121120 h 787441"/>
              <a:gd name="connsiteX387" fmla="*/ 292223 w 1848417"/>
              <a:gd name="connsiteY387" fmla="*/ 122549 h 787441"/>
              <a:gd name="connsiteX388" fmla="*/ 306320 w 1848417"/>
              <a:gd name="connsiteY388" fmla="*/ 121691 h 787441"/>
              <a:gd name="connsiteX389" fmla="*/ 309844 w 1848417"/>
              <a:gd name="connsiteY389" fmla="*/ 116167 h 787441"/>
              <a:gd name="connsiteX390" fmla="*/ 312320 w 1848417"/>
              <a:gd name="connsiteY390" fmla="*/ 109404 h 787441"/>
              <a:gd name="connsiteX391" fmla="*/ 294699 w 1848417"/>
              <a:gd name="connsiteY391" fmla="*/ 115405 h 787441"/>
              <a:gd name="connsiteX392" fmla="*/ 273744 w 1848417"/>
              <a:gd name="connsiteY392" fmla="*/ 121025 h 787441"/>
              <a:gd name="connsiteX393" fmla="*/ 323846 w 1848417"/>
              <a:gd name="connsiteY393" fmla="*/ 112452 h 787441"/>
              <a:gd name="connsiteX394" fmla="*/ 342419 w 1848417"/>
              <a:gd name="connsiteY394" fmla="*/ 113690 h 787441"/>
              <a:gd name="connsiteX395" fmla="*/ 356802 w 1848417"/>
              <a:gd name="connsiteY395" fmla="*/ 112357 h 787441"/>
              <a:gd name="connsiteX396" fmla="*/ 360231 w 1848417"/>
              <a:gd name="connsiteY396" fmla="*/ 105499 h 787441"/>
              <a:gd name="connsiteX397" fmla="*/ 362327 w 1848417"/>
              <a:gd name="connsiteY397" fmla="*/ 97593 h 787441"/>
              <a:gd name="connsiteX398" fmla="*/ 344515 w 1848417"/>
              <a:gd name="connsiteY398" fmla="*/ 105118 h 787441"/>
              <a:gd name="connsiteX399" fmla="*/ 323560 w 1848417"/>
              <a:gd name="connsiteY399" fmla="*/ 112357 h 787441"/>
              <a:gd name="connsiteX400" fmla="*/ 372042 w 1848417"/>
              <a:gd name="connsiteY400" fmla="*/ 100546 h 787441"/>
              <a:gd name="connsiteX401" fmla="*/ 392045 w 1848417"/>
              <a:gd name="connsiteY401" fmla="*/ 101117 h 787441"/>
              <a:gd name="connsiteX402" fmla="*/ 406046 w 1848417"/>
              <a:gd name="connsiteY402" fmla="*/ 98355 h 787441"/>
              <a:gd name="connsiteX403" fmla="*/ 408999 w 1848417"/>
              <a:gd name="connsiteY403" fmla="*/ 90735 h 787441"/>
              <a:gd name="connsiteX404" fmla="*/ 410714 w 1848417"/>
              <a:gd name="connsiteY404" fmla="*/ 81210 h 787441"/>
              <a:gd name="connsiteX405" fmla="*/ 391664 w 1848417"/>
              <a:gd name="connsiteY405" fmla="*/ 91973 h 787441"/>
              <a:gd name="connsiteX406" fmla="*/ 372042 w 1848417"/>
              <a:gd name="connsiteY406" fmla="*/ 100546 h 787441"/>
              <a:gd name="connsiteX407" fmla="*/ 817622 w 1848417"/>
              <a:gd name="connsiteY407" fmla="*/ 250279 h 787441"/>
              <a:gd name="connsiteX408" fmla="*/ 753042 w 1848417"/>
              <a:gd name="connsiteY408" fmla="*/ 342481 h 787441"/>
              <a:gd name="connsiteX409" fmla="*/ 688272 w 1848417"/>
              <a:gd name="connsiteY409" fmla="*/ 250279 h 787441"/>
              <a:gd name="connsiteX410" fmla="*/ 599975 w 1848417"/>
              <a:gd name="connsiteY410" fmla="*/ 250279 h 787441"/>
              <a:gd name="connsiteX411" fmla="*/ 715895 w 1848417"/>
              <a:gd name="connsiteY411" fmla="*/ 406965 h 787441"/>
              <a:gd name="connsiteX412" fmla="*/ 715895 w 1848417"/>
              <a:gd name="connsiteY412" fmla="*/ 544982 h 787441"/>
              <a:gd name="connsiteX413" fmla="*/ 789523 w 1848417"/>
              <a:gd name="connsiteY413" fmla="*/ 544982 h 787441"/>
              <a:gd name="connsiteX414" fmla="*/ 789523 w 1848417"/>
              <a:gd name="connsiteY414" fmla="*/ 406965 h 787441"/>
              <a:gd name="connsiteX415" fmla="*/ 905442 w 1848417"/>
              <a:gd name="connsiteY415" fmla="*/ 250279 h 787441"/>
              <a:gd name="connsiteX416" fmla="*/ 1733355 w 1848417"/>
              <a:gd name="connsiteY416" fmla="*/ 250279 h 787441"/>
              <a:gd name="connsiteX417" fmla="*/ 1639820 w 1848417"/>
              <a:gd name="connsiteY417" fmla="*/ 383629 h 787441"/>
              <a:gd name="connsiteX418" fmla="*/ 1639820 w 1848417"/>
              <a:gd name="connsiteY418" fmla="*/ 250279 h 787441"/>
              <a:gd name="connsiteX419" fmla="*/ 1566096 w 1848417"/>
              <a:gd name="connsiteY419" fmla="*/ 250279 h 787441"/>
              <a:gd name="connsiteX420" fmla="*/ 1566096 w 1848417"/>
              <a:gd name="connsiteY420" fmla="*/ 545554 h 787441"/>
              <a:gd name="connsiteX421" fmla="*/ 1639820 w 1848417"/>
              <a:gd name="connsiteY421" fmla="*/ 545554 h 787441"/>
              <a:gd name="connsiteX422" fmla="*/ 1639820 w 1848417"/>
              <a:gd name="connsiteY422" fmla="*/ 406489 h 787441"/>
              <a:gd name="connsiteX423" fmla="*/ 1756596 w 1848417"/>
              <a:gd name="connsiteY423" fmla="*/ 544982 h 787441"/>
              <a:gd name="connsiteX424" fmla="*/ 1848417 w 1848417"/>
              <a:gd name="connsiteY424" fmla="*/ 544982 h 787441"/>
              <a:gd name="connsiteX425" fmla="*/ 1718210 w 1848417"/>
              <a:gd name="connsiteY425" fmla="*/ 388391 h 787441"/>
              <a:gd name="connsiteX426" fmla="*/ 1813460 w 1848417"/>
              <a:gd name="connsiteY426" fmla="*/ 249993 h 787441"/>
              <a:gd name="connsiteX427" fmla="*/ 1154045 w 1848417"/>
              <a:gd name="connsiteY427" fmla="*/ 399631 h 787441"/>
              <a:gd name="connsiteX428" fmla="*/ 1061843 w 1848417"/>
              <a:gd name="connsiteY428" fmla="*/ 489166 h 787441"/>
              <a:gd name="connsiteX429" fmla="*/ 968783 w 1848417"/>
              <a:gd name="connsiteY429" fmla="*/ 399250 h 787441"/>
              <a:gd name="connsiteX430" fmla="*/ 1060985 w 1848417"/>
              <a:gd name="connsiteY430" fmla="*/ 308858 h 787441"/>
              <a:gd name="connsiteX431" fmla="*/ 1154045 w 1848417"/>
              <a:gd name="connsiteY431" fmla="*/ 399631 h 787441"/>
              <a:gd name="connsiteX432" fmla="*/ 1061366 w 1848417"/>
              <a:gd name="connsiteY432" fmla="*/ 246088 h 787441"/>
              <a:gd name="connsiteX433" fmla="*/ 892869 w 1848417"/>
              <a:gd name="connsiteY433" fmla="*/ 397916 h 787441"/>
              <a:gd name="connsiteX434" fmla="*/ 1060033 w 1848417"/>
              <a:gd name="connsiteY434" fmla="*/ 548888 h 787441"/>
              <a:gd name="connsiteX435" fmla="*/ 1229864 w 1848417"/>
              <a:gd name="connsiteY435" fmla="*/ 397916 h 787441"/>
              <a:gd name="connsiteX436" fmla="*/ 1061366 w 1848417"/>
              <a:gd name="connsiteY436" fmla="*/ 246088 h 787441"/>
              <a:gd name="connsiteX437" fmla="*/ 1342259 w 1848417"/>
              <a:gd name="connsiteY437" fmla="*/ 303238 h 787441"/>
              <a:gd name="connsiteX438" fmla="*/ 1379311 w 1848417"/>
              <a:gd name="connsiteY438" fmla="*/ 303238 h 787441"/>
              <a:gd name="connsiteX439" fmla="*/ 1420268 w 1848417"/>
              <a:gd name="connsiteY439" fmla="*/ 336956 h 787441"/>
              <a:gd name="connsiteX440" fmla="*/ 1389733 w 1848417"/>
              <a:gd name="connsiteY440" fmla="*/ 369814 h 787441"/>
              <a:gd name="connsiteX441" fmla="*/ 1387502 w 1848417"/>
              <a:gd name="connsiteY441" fmla="*/ 369818 h 787441"/>
              <a:gd name="connsiteX442" fmla="*/ 1378454 w 1848417"/>
              <a:gd name="connsiteY442" fmla="*/ 369818 h 787441"/>
              <a:gd name="connsiteX443" fmla="*/ 1372834 w 1848417"/>
              <a:gd name="connsiteY443" fmla="*/ 369818 h 787441"/>
              <a:gd name="connsiteX444" fmla="*/ 1342259 w 1848417"/>
              <a:gd name="connsiteY444" fmla="*/ 369818 h 787441"/>
              <a:gd name="connsiteX445" fmla="*/ 1342259 w 1848417"/>
              <a:gd name="connsiteY445" fmla="*/ 303619 h 787441"/>
              <a:gd name="connsiteX446" fmla="*/ 1268154 w 1848417"/>
              <a:gd name="connsiteY446" fmla="*/ 544601 h 787441"/>
              <a:gd name="connsiteX447" fmla="*/ 1342259 w 1848417"/>
              <a:gd name="connsiteY447" fmla="*/ 544601 h 787441"/>
              <a:gd name="connsiteX448" fmla="*/ 1342259 w 1848417"/>
              <a:gd name="connsiteY448" fmla="*/ 424682 h 787441"/>
              <a:gd name="connsiteX449" fmla="*/ 1353117 w 1848417"/>
              <a:gd name="connsiteY449" fmla="*/ 424682 h 787441"/>
              <a:gd name="connsiteX450" fmla="*/ 1374263 w 1848417"/>
              <a:gd name="connsiteY450" fmla="*/ 426396 h 787441"/>
              <a:gd name="connsiteX451" fmla="*/ 1413506 w 1848417"/>
              <a:gd name="connsiteY451" fmla="*/ 472211 h 787441"/>
              <a:gd name="connsiteX452" fmla="*/ 1424650 w 1848417"/>
              <a:gd name="connsiteY452" fmla="*/ 497357 h 787441"/>
              <a:gd name="connsiteX453" fmla="*/ 1433318 w 1848417"/>
              <a:gd name="connsiteY453" fmla="*/ 516407 h 787441"/>
              <a:gd name="connsiteX454" fmla="*/ 1438937 w 1848417"/>
              <a:gd name="connsiteY454" fmla="*/ 529838 h 787441"/>
              <a:gd name="connsiteX455" fmla="*/ 1444557 w 1848417"/>
              <a:gd name="connsiteY455" fmla="*/ 541934 h 787441"/>
              <a:gd name="connsiteX456" fmla="*/ 1446272 w 1848417"/>
              <a:gd name="connsiteY456" fmla="*/ 544982 h 787441"/>
              <a:gd name="connsiteX457" fmla="*/ 1526853 w 1848417"/>
              <a:gd name="connsiteY457" fmla="*/ 544982 h 787441"/>
              <a:gd name="connsiteX458" fmla="*/ 1524758 w 1848417"/>
              <a:gd name="connsiteY458" fmla="*/ 540220 h 787441"/>
              <a:gd name="connsiteX459" fmla="*/ 1516947 w 1848417"/>
              <a:gd name="connsiteY459" fmla="*/ 523742 h 787441"/>
              <a:gd name="connsiteX460" fmla="*/ 1507898 w 1848417"/>
              <a:gd name="connsiteY460" fmla="*/ 503834 h 787441"/>
              <a:gd name="connsiteX461" fmla="*/ 1500088 w 1848417"/>
              <a:gd name="connsiteY461" fmla="*/ 487356 h 787441"/>
              <a:gd name="connsiteX462" fmla="*/ 1488467 w 1848417"/>
              <a:gd name="connsiteY462" fmla="*/ 462210 h 787441"/>
              <a:gd name="connsiteX463" fmla="*/ 1446272 w 1848417"/>
              <a:gd name="connsiteY463" fmla="*/ 406775 h 787441"/>
              <a:gd name="connsiteX464" fmla="*/ 1471703 w 1848417"/>
              <a:gd name="connsiteY464" fmla="*/ 391249 h 787441"/>
              <a:gd name="connsiteX465" fmla="*/ 1496754 w 1848417"/>
              <a:gd name="connsiteY465" fmla="*/ 334099 h 787441"/>
              <a:gd name="connsiteX466" fmla="*/ 1458654 w 1848417"/>
              <a:gd name="connsiteY466" fmla="*/ 263995 h 787441"/>
              <a:gd name="connsiteX467" fmla="*/ 1381502 w 1848417"/>
              <a:gd name="connsiteY467" fmla="*/ 249326 h 787441"/>
              <a:gd name="connsiteX468" fmla="*/ 1268154 w 1848417"/>
              <a:gd name="connsiteY468" fmla="*/ 249326 h 787441"/>
              <a:gd name="connsiteX469" fmla="*/ 1268154 w 1848417"/>
              <a:gd name="connsiteY469" fmla="*/ 544601 h 787441"/>
              <a:gd name="connsiteX470" fmla="*/ 929826 w 1848417"/>
              <a:gd name="connsiteY470" fmla="*/ 96926 h 787441"/>
              <a:gd name="connsiteX471" fmla="*/ 893274 w 1848417"/>
              <a:gd name="connsiteY471" fmla="*/ 130809 h 787441"/>
              <a:gd name="connsiteX472" fmla="*/ 893250 w 1848417"/>
              <a:gd name="connsiteY472" fmla="*/ 131883 h 787441"/>
              <a:gd name="connsiteX473" fmla="*/ 927783 w 1848417"/>
              <a:gd name="connsiteY473" fmla="*/ 166501 h 787441"/>
              <a:gd name="connsiteX474" fmla="*/ 929540 w 1848417"/>
              <a:gd name="connsiteY474" fmla="*/ 166459 h 787441"/>
              <a:gd name="connsiteX475" fmla="*/ 954115 w 1848417"/>
              <a:gd name="connsiteY475" fmla="*/ 160458 h 787441"/>
              <a:gd name="connsiteX476" fmla="*/ 954115 w 1848417"/>
              <a:gd name="connsiteY476" fmla="*/ 150362 h 787441"/>
              <a:gd name="connsiteX477" fmla="*/ 930207 w 1848417"/>
              <a:gd name="connsiteY477" fmla="*/ 157886 h 787441"/>
              <a:gd name="connsiteX478" fmla="*/ 903396 w 1848417"/>
              <a:gd name="connsiteY478" fmla="*/ 134319 h 787441"/>
              <a:gd name="connsiteX479" fmla="*/ 903347 w 1848417"/>
              <a:gd name="connsiteY479" fmla="*/ 132359 h 787441"/>
              <a:gd name="connsiteX480" fmla="*/ 928839 w 1848417"/>
              <a:gd name="connsiteY480" fmla="*/ 106608 h 787441"/>
              <a:gd name="connsiteX481" fmla="*/ 930302 w 1848417"/>
              <a:gd name="connsiteY481" fmla="*/ 106642 h 787441"/>
              <a:gd name="connsiteX482" fmla="*/ 953448 w 1848417"/>
              <a:gd name="connsiteY482" fmla="*/ 113405 h 787441"/>
              <a:gd name="connsiteX483" fmla="*/ 953448 w 1848417"/>
              <a:gd name="connsiteY483" fmla="*/ 102927 h 787441"/>
              <a:gd name="connsiteX484" fmla="*/ 929921 w 1848417"/>
              <a:gd name="connsiteY484" fmla="*/ 97307 h 787441"/>
              <a:gd name="connsiteX485" fmla="*/ 1018218 w 1848417"/>
              <a:gd name="connsiteY485" fmla="*/ 97784 h 787441"/>
              <a:gd name="connsiteX486" fmla="*/ 1027743 w 1848417"/>
              <a:gd name="connsiteY486" fmla="*/ 97784 h 787441"/>
              <a:gd name="connsiteX487" fmla="*/ 1027743 w 1848417"/>
              <a:gd name="connsiteY487" fmla="*/ 165602 h 787441"/>
              <a:gd name="connsiteX488" fmla="*/ 1018218 w 1848417"/>
              <a:gd name="connsiteY488" fmla="*/ 165602 h 787441"/>
              <a:gd name="connsiteX489" fmla="*/ 1088798 w 1848417"/>
              <a:gd name="connsiteY489" fmla="*/ 97784 h 787441"/>
              <a:gd name="connsiteX490" fmla="*/ 1088798 w 1848417"/>
              <a:gd name="connsiteY490" fmla="*/ 106356 h 787441"/>
              <a:gd name="connsiteX491" fmla="*/ 1111944 w 1848417"/>
              <a:gd name="connsiteY491" fmla="*/ 106356 h 787441"/>
              <a:gd name="connsiteX492" fmla="*/ 1111944 w 1848417"/>
              <a:gd name="connsiteY492" fmla="*/ 165602 h 787441"/>
              <a:gd name="connsiteX493" fmla="*/ 1121469 w 1848417"/>
              <a:gd name="connsiteY493" fmla="*/ 165602 h 787441"/>
              <a:gd name="connsiteX494" fmla="*/ 1121469 w 1848417"/>
              <a:gd name="connsiteY494" fmla="*/ 106737 h 787441"/>
              <a:gd name="connsiteX495" fmla="*/ 1144996 w 1848417"/>
              <a:gd name="connsiteY495" fmla="*/ 106737 h 787441"/>
              <a:gd name="connsiteX496" fmla="*/ 1144996 w 1848417"/>
              <a:gd name="connsiteY496" fmla="*/ 97879 h 787441"/>
              <a:gd name="connsiteX497" fmla="*/ 1246913 w 1848417"/>
              <a:gd name="connsiteY497" fmla="*/ 97784 h 787441"/>
              <a:gd name="connsiteX498" fmla="*/ 1228625 w 1848417"/>
              <a:gd name="connsiteY498" fmla="*/ 121120 h 787441"/>
              <a:gd name="connsiteX499" fmla="*/ 1210242 w 1848417"/>
              <a:gd name="connsiteY499" fmla="*/ 97879 h 787441"/>
              <a:gd name="connsiteX500" fmla="*/ 1198526 w 1848417"/>
              <a:gd name="connsiteY500" fmla="*/ 97879 h 787441"/>
              <a:gd name="connsiteX501" fmla="*/ 1223482 w 1848417"/>
              <a:gd name="connsiteY501" fmla="*/ 129788 h 787441"/>
              <a:gd name="connsiteX502" fmla="*/ 1223482 w 1848417"/>
              <a:gd name="connsiteY502" fmla="*/ 165697 h 787441"/>
              <a:gd name="connsiteX503" fmla="*/ 1233007 w 1848417"/>
              <a:gd name="connsiteY503" fmla="*/ 165697 h 787441"/>
              <a:gd name="connsiteX504" fmla="*/ 1233007 w 1848417"/>
              <a:gd name="connsiteY504" fmla="*/ 130073 h 787441"/>
              <a:gd name="connsiteX505" fmla="*/ 1258724 w 1848417"/>
              <a:gd name="connsiteY505" fmla="*/ 97879 h 787441"/>
              <a:gd name="connsiteX506" fmla="*/ 1530949 w 1848417"/>
              <a:gd name="connsiteY506" fmla="*/ 97784 h 787441"/>
              <a:gd name="connsiteX507" fmla="*/ 1530949 w 1848417"/>
              <a:gd name="connsiteY507" fmla="*/ 165602 h 787441"/>
              <a:gd name="connsiteX508" fmla="*/ 1540474 w 1848417"/>
              <a:gd name="connsiteY508" fmla="*/ 165602 h 787441"/>
              <a:gd name="connsiteX509" fmla="*/ 1540474 w 1848417"/>
              <a:gd name="connsiteY509" fmla="*/ 134455 h 787441"/>
              <a:gd name="connsiteX510" fmla="*/ 1566763 w 1848417"/>
              <a:gd name="connsiteY510" fmla="*/ 134455 h 787441"/>
              <a:gd name="connsiteX511" fmla="*/ 1566763 w 1848417"/>
              <a:gd name="connsiteY511" fmla="*/ 125692 h 787441"/>
              <a:gd name="connsiteX512" fmla="*/ 1540760 w 1848417"/>
              <a:gd name="connsiteY512" fmla="*/ 125692 h 787441"/>
              <a:gd name="connsiteX513" fmla="*/ 1540760 w 1848417"/>
              <a:gd name="connsiteY513" fmla="*/ 107404 h 787441"/>
              <a:gd name="connsiteX514" fmla="*/ 1567049 w 1848417"/>
              <a:gd name="connsiteY514" fmla="*/ 107404 h 787441"/>
              <a:gd name="connsiteX515" fmla="*/ 1567049 w 1848417"/>
              <a:gd name="connsiteY515" fmla="*/ 97879 h 787441"/>
              <a:gd name="connsiteX516" fmla="*/ 1430746 w 1848417"/>
              <a:gd name="connsiteY516" fmla="*/ 105975 h 787441"/>
              <a:gd name="connsiteX517" fmla="*/ 1455592 w 1848417"/>
              <a:gd name="connsiteY517" fmla="*/ 132536 h 787441"/>
              <a:gd name="connsiteX518" fmla="*/ 1429031 w 1848417"/>
              <a:gd name="connsiteY518" fmla="*/ 157382 h 787441"/>
              <a:gd name="connsiteX519" fmla="*/ 1404171 w 1848417"/>
              <a:gd name="connsiteY519" fmla="*/ 131788 h 787441"/>
              <a:gd name="connsiteX520" fmla="*/ 1429668 w 1848417"/>
              <a:gd name="connsiteY520" fmla="*/ 106421 h 787441"/>
              <a:gd name="connsiteX521" fmla="*/ 1430841 w 1848417"/>
              <a:gd name="connsiteY521" fmla="*/ 106451 h 787441"/>
              <a:gd name="connsiteX522" fmla="*/ 1394170 w 1848417"/>
              <a:gd name="connsiteY522" fmla="*/ 131788 h 787441"/>
              <a:gd name="connsiteX523" fmla="*/ 1428147 w 1848417"/>
              <a:gd name="connsiteY523" fmla="*/ 166388 h 787441"/>
              <a:gd name="connsiteX524" fmla="*/ 1429793 w 1848417"/>
              <a:gd name="connsiteY524" fmla="*/ 166364 h 787441"/>
              <a:gd name="connsiteX525" fmla="*/ 1467135 w 1848417"/>
              <a:gd name="connsiteY525" fmla="*/ 134173 h 787441"/>
              <a:gd name="connsiteX526" fmla="*/ 1434944 w 1848417"/>
              <a:gd name="connsiteY526" fmla="*/ 96831 h 787441"/>
              <a:gd name="connsiteX527" fmla="*/ 1429793 w 1848417"/>
              <a:gd name="connsiteY527" fmla="*/ 96831 h 787441"/>
              <a:gd name="connsiteX528" fmla="*/ 1394268 w 1848417"/>
              <a:gd name="connsiteY528" fmla="*/ 130037 h 787441"/>
              <a:gd name="connsiteX529" fmla="*/ 1394265 w 1848417"/>
              <a:gd name="connsiteY529" fmla="*/ 132264 h 787441"/>
              <a:gd name="connsiteX530" fmla="*/ 918872 w 1848417"/>
              <a:gd name="connsiteY530" fmla="*/ 629088 h 787441"/>
              <a:gd name="connsiteX531" fmla="*/ 882321 w 1848417"/>
              <a:gd name="connsiteY531" fmla="*/ 662971 h 787441"/>
              <a:gd name="connsiteX532" fmla="*/ 882296 w 1848417"/>
              <a:gd name="connsiteY532" fmla="*/ 664045 h 787441"/>
              <a:gd name="connsiteX533" fmla="*/ 916830 w 1848417"/>
              <a:gd name="connsiteY533" fmla="*/ 698663 h 787441"/>
              <a:gd name="connsiteX534" fmla="*/ 918587 w 1848417"/>
              <a:gd name="connsiteY534" fmla="*/ 698621 h 787441"/>
              <a:gd name="connsiteX535" fmla="*/ 943161 w 1848417"/>
              <a:gd name="connsiteY535" fmla="*/ 692620 h 787441"/>
              <a:gd name="connsiteX536" fmla="*/ 943161 w 1848417"/>
              <a:gd name="connsiteY536" fmla="*/ 682142 h 787441"/>
              <a:gd name="connsiteX537" fmla="*/ 919253 w 1848417"/>
              <a:gd name="connsiteY537" fmla="*/ 689667 h 787441"/>
              <a:gd name="connsiteX538" fmla="*/ 892443 w 1848417"/>
              <a:gd name="connsiteY538" fmla="*/ 666100 h 787441"/>
              <a:gd name="connsiteX539" fmla="*/ 892393 w 1848417"/>
              <a:gd name="connsiteY539" fmla="*/ 664140 h 787441"/>
              <a:gd name="connsiteX540" fmla="*/ 917885 w 1848417"/>
              <a:gd name="connsiteY540" fmla="*/ 638388 h 787441"/>
              <a:gd name="connsiteX541" fmla="*/ 919349 w 1848417"/>
              <a:gd name="connsiteY541" fmla="*/ 638423 h 787441"/>
              <a:gd name="connsiteX542" fmla="*/ 942494 w 1848417"/>
              <a:gd name="connsiteY542" fmla="*/ 645185 h 787441"/>
              <a:gd name="connsiteX543" fmla="*/ 942494 w 1848417"/>
              <a:gd name="connsiteY543" fmla="*/ 634708 h 787441"/>
              <a:gd name="connsiteX544" fmla="*/ 918872 w 1848417"/>
              <a:gd name="connsiteY544" fmla="*/ 629088 h 787441"/>
              <a:gd name="connsiteX545" fmla="*/ 1167189 w 1848417"/>
              <a:gd name="connsiteY545" fmla="*/ 629945 h 787441"/>
              <a:gd name="connsiteX546" fmla="*/ 1167189 w 1848417"/>
              <a:gd name="connsiteY546" fmla="*/ 668045 h 787441"/>
              <a:gd name="connsiteX547" fmla="*/ 1166522 w 1848417"/>
              <a:gd name="connsiteY547" fmla="*/ 677570 h 787441"/>
              <a:gd name="connsiteX548" fmla="*/ 1147472 w 1848417"/>
              <a:gd name="connsiteY548" fmla="*/ 689953 h 787441"/>
              <a:gd name="connsiteX549" fmla="*/ 1132423 w 1848417"/>
              <a:gd name="connsiteY549" fmla="*/ 684333 h 787441"/>
              <a:gd name="connsiteX550" fmla="*/ 1128137 w 1848417"/>
              <a:gd name="connsiteY550" fmla="*/ 668426 h 787441"/>
              <a:gd name="connsiteX551" fmla="*/ 1128137 w 1848417"/>
              <a:gd name="connsiteY551" fmla="*/ 630326 h 787441"/>
              <a:gd name="connsiteX552" fmla="*/ 1118612 w 1848417"/>
              <a:gd name="connsiteY552" fmla="*/ 630326 h 787441"/>
              <a:gd name="connsiteX553" fmla="*/ 1118612 w 1848417"/>
              <a:gd name="connsiteY553" fmla="*/ 668426 h 787441"/>
              <a:gd name="connsiteX554" fmla="*/ 1120231 w 1848417"/>
              <a:gd name="connsiteY554" fmla="*/ 682047 h 787441"/>
              <a:gd name="connsiteX555" fmla="*/ 1147758 w 1848417"/>
              <a:gd name="connsiteY555" fmla="*/ 698716 h 787441"/>
              <a:gd name="connsiteX556" fmla="*/ 1169094 w 1848417"/>
              <a:gd name="connsiteY556" fmla="*/ 691382 h 787441"/>
              <a:gd name="connsiteX557" fmla="*/ 1175285 w 1848417"/>
              <a:gd name="connsiteY557" fmla="*/ 681857 h 787441"/>
              <a:gd name="connsiteX558" fmla="*/ 1176809 w 1848417"/>
              <a:gd name="connsiteY558" fmla="*/ 668522 h 787441"/>
              <a:gd name="connsiteX559" fmla="*/ 1176809 w 1848417"/>
              <a:gd name="connsiteY559" fmla="*/ 630422 h 787441"/>
              <a:gd name="connsiteX560" fmla="*/ 1167284 w 1848417"/>
              <a:gd name="connsiteY560" fmla="*/ 630422 h 787441"/>
              <a:gd name="connsiteX561" fmla="*/ 1285680 w 1848417"/>
              <a:gd name="connsiteY561" fmla="*/ 629945 h 787441"/>
              <a:gd name="connsiteX562" fmla="*/ 1285680 w 1848417"/>
              <a:gd name="connsiteY562" fmla="*/ 682523 h 787441"/>
              <a:gd name="connsiteX563" fmla="*/ 1240151 w 1848417"/>
              <a:gd name="connsiteY563" fmla="*/ 629945 h 787441"/>
              <a:gd name="connsiteX564" fmla="*/ 1232340 w 1848417"/>
              <a:gd name="connsiteY564" fmla="*/ 629945 h 787441"/>
              <a:gd name="connsiteX565" fmla="*/ 1232340 w 1848417"/>
              <a:gd name="connsiteY565" fmla="*/ 697954 h 787441"/>
              <a:gd name="connsiteX566" fmla="*/ 1241865 w 1848417"/>
              <a:gd name="connsiteY566" fmla="*/ 697954 h 787441"/>
              <a:gd name="connsiteX567" fmla="*/ 1241865 w 1848417"/>
              <a:gd name="connsiteY567" fmla="*/ 645566 h 787441"/>
              <a:gd name="connsiteX568" fmla="*/ 1286442 w 1848417"/>
              <a:gd name="connsiteY568" fmla="*/ 697954 h 787441"/>
              <a:gd name="connsiteX569" fmla="*/ 1294729 w 1848417"/>
              <a:gd name="connsiteY569" fmla="*/ 697954 h 787441"/>
              <a:gd name="connsiteX570" fmla="*/ 1294729 w 1848417"/>
              <a:gd name="connsiteY570" fmla="*/ 630041 h 787441"/>
              <a:gd name="connsiteX571" fmla="*/ 1385026 w 1848417"/>
              <a:gd name="connsiteY571" fmla="*/ 629088 h 787441"/>
              <a:gd name="connsiteX572" fmla="*/ 1348474 w 1848417"/>
              <a:gd name="connsiteY572" fmla="*/ 662971 h 787441"/>
              <a:gd name="connsiteX573" fmla="*/ 1348450 w 1848417"/>
              <a:gd name="connsiteY573" fmla="*/ 664045 h 787441"/>
              <a:gd name="connsiteX574" fmla="*/ 1360928 w 1848417"/>
              <a:gd name="connsiteY574" fmla="*/ 690715 h 787441"/>
              <a:gd name="connsiteX575" fmla="*/ 1384740 w 1848417"/>
              <a:gd name="connsiteY575" fmla="*/ 698716 h 787441"/>
              <a:gd name="connsiteX576" fmla="*/ 1409315 w 1848417"/>
              <a:gd name="connsiteY576" fmla="*/ 692715 h 787441"/>
              <a:gd name="connsiteX577" fmla="*/ 1409315 w 1848417"/>
              <a:gd name="connsiteY577" fmla="*/ 682142 h 787441"/>
              <a:gd name="connsiteX578" fmla="*/ 1385312 w 1848417"/>
              <a:gd name="connsiteY578" fmla="*/ 689667 h 787441"/>
              <a:gd name="connsiteX579" fmla="*/ 1358501 w 1848417"/>
              <a:gd name="connsiteY579" fmla="*/ 666100 h 787441"/>
              <a:gd name="connsiteX580" fmla="*/ 1358451 w 1848417"/>
              <a:gd name="connsiteY580" fmla="*/ 664140 h 787441"/>
              <a:gd name="connsiteX581" fmla="*/ 1383943 w 1848417"/>
              <a:gd name="connsiteY581" fmla="*/ 638388 h 787441"/>
              <a:gd name="connsiteX582" fmla="*/ 1385407 w 1848417"/>
              <a:gd name="connsiteY582" fmla="*/ 638423 h 787441"/>
              <a:gd name="connsiteX583" fmla="*/ 1408553 w 1848417"/>
              <a:gd name="connsiteY583" fmla="*/ 645185 h 787441"/>
              <a:gd name="connsiteX584" fmla="*/ 1408553 w 1848417"/>
              <a:gd name="connsiteY584" fmla="*/ 634708 h 787441"/>
              <a:gd name="connsiteX585" fmla="*/ 1385026 w 1848417"/>
              <a:gd name="connsiteY585" fmla="*/ 629088 h 787441"/>
              <a:gd name="connsiteX586" fmla="*/ 1463131 w 1848417"/>
              <a:gd name="connsiteY586" fmla="*/ 629945 h 787441"/>
              <a:gd name="connsiteX587" fmla="*/ 1472656 w 1848417"/>
              <a:gd name="connsiteY587" fmla="*/ 629945 h 787441"/>
              <a:gd name="connsiteX588" fmla="*/ 1472656 w 1848417"/>
              <a:gd name="connsiteY588" fmla="*/ 697954 h 787441"/>
              <a:gd name="connsiteX589" fmla="*/ 1463131 w 1848417"/>
              <a:gd name="connsiteY589" fmla="*/ 697954 h 787441"/>
              <a:gd name="connsiteX590" fmla="*/ 1529044 w 1848417"/>
              <a:gd name="connsiteY590" fmla="*/ 629945 h 787441"/>
              <a:gd name="connsiteX591" fmla="*/ 1529044 w 1848417"/>
              <a:gd name="connsiteY591" fmla="*/ 697954 h 787441"/>
              <a:gd name="connsiteX592" fmla="*/ 1569239 w 1848417"/>
              <a:gd name="connsiteY592" fmla="*/ 697954 h 787441"/>
              <a:gd name="connsiteX593" fmla="*/ 1569239 w 1848417"/>
              <a:gd name="connsiteY593" fmla="*/ 689096 h 787441"/>
              <a:gd name="connsiteX594" fmla="*/ 1538855 w 1848417"/>
              <a:gd name="connsiteY594" fmla="*/ 689096 h 787441"/>
              <a:gd name="connsiteX595" fmla="*/ 1538855 w 1848417"/>
              <a:gd name="connsiteY595" fmla="*/ 630041 h 787441"/>
              <a:gd name="connsiteX596" fmla="*/ 1030410 w 1848417"/>
              <a:gd name="connsiteY596" fmla="*/ 638137 h 787441"/>
              <a:gd name="connsiteX597" fmla="*/ 1055256 w 1848417"/>
              <a:gd name="connsiteY597" fmla="*/ 664698 h 787441"/>
              <a:gd name="connsiteX598" fmla="*/ 1028695 w 1848417"/>
              <a:gd name="connsiteY598" fmla="*/ 689543 h 787441"/>
              <a:gd name="connsiteX599" fmla="*/ 1003835 w 1848417"/>
              <a:gd name="connsiteY599" fmla="*/ 663950 h 787441"/>
              <a:gd name="connsiteX600" fmla="*/ 1028954 w 1848417"/>
              <a:gd name="connsiteY600" fmla="*/ 638208 h 787441"/>
              <a:gd name="connsiteX601" fmla="*/ 1030410 w 1848417"/>
              <a:gd name="connsiteY601" fmla="*/ 638232 h 787441"/>
              <a:gd name="connsiteX602" fmla="*/ 993834 w 1848417"/>
              <a:gd name="connsiteY602" fmla="*/ 663950 h 787441"/>
              <a:gd name="connsiteX603" fmla="*/ 1027722 w 1848417"/>
              <a:gd name="connsiteY603" fmla="*/ 698637 h 787441"/>
              <a:gd name="connsiteX604" fmla="*/ 1029267 w 1848417"/>
              <a:gd name="connsiteY604" fmla="*/ 698621 h 787441"/>
              <a:gd name="connsiteX605" fmla="*/ 1066609 w 1848417"/>
              <a:gd name="connsiteY605" fmla="*/ 666430 h 787441"/>
              <a:gd name="connsiteX606" fmla="*/ 1034418 w 1848417"/>
              <a:gd name="connsiteY606" fmla="*/ 629088 h 787441"/>
              <a:gd name="connsiteX607" fmla="*/ 1029267 w 1848417"/>
              <a:gd name="connsiteY607" fmla="*/ 629088 h 787441"/>
              <a:gd name="connsiteX608" fmla="*/ 993937 w 1848417"/>
              <a:gd name="connsiteY608" fmla="*/ 662697 h 787441"/>
              <a:gd name="connsiteX609" fmla="*/ 993929 w 1848417"/>
              <a:gd name="connsiteY609" fmla="*/ 664045 h 78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Lst>
            <a:rect l="l" t="t" r="r" b="b"/>
            <a:pathLst>
              <a:path w="1848417" h="787441">
                <a:moveTo>
                  <a:pt x="298795" y="399440"/>
                </a:moveTo>
                <a:cubicBezTo>
                  <a:pt x="303325" y="393155"/>
                  <a:pt x="303325" y="384676"/>
                  <a:pt x="298795" y="378390"/>
                </a:cubicBezTo>
                <a:lnTo>
                  <a:pt x="304129" y="372675"/>
                </a:lnTo>
                <a:lnTo>
                  <a:pt x="295271" y="370865"/>
                </a:lnTo>
                <a:lnTo>
                  <a:pt x="293556" y="361912"/>
                </a:lnTo>
                <a:lnTo>
                  <a:pt x="282698" y="370961"/>
                </a:lnTo>
                <a:lnTo>
                  <a:pt x="271553" y="361436"/>
                </a:lnTo>
                <a:lnTo>
                  <a:pt x="269839" y="370389"/>
                </a:lnTo>
                <a:lnTo>
                  <a:pt x="260981" y="372199"/>
                </a:lnTo>
                <a:lnTo>
                  <a:pt x="266124" y="378104"/>
                </a:lnTo>
                <a:cubicBezTo>
                  <a:pt x="263893" y="381419"/>
                  <a:pt x="262760" y="385351"/>
                  <a:pt x="262886" y="389344"/>
                </a:cubicBezTo>
                <a:cubicBezTo>
                  <a:pt x="262596" y="394185"/>
                  <a:pt x="264163" y="398954"/>
                  <a:pt x="267267" y="402679"/>
                </a:cubicBezTo>
                <a:cubicBezTo>
                  <a:pt x="267267" y="402679"/>
                  <a:pt x="260123" y="404965"/>
                  <a:pt x="248884" y="394106"/>
                </a:cubicBezTo>
                <a:cubicBezTo>
                  <a:pt x="243141" y="388302"/>
                  <a:pt x="238466" y="381531"/>
                  <a:pt x="235073" y="374104"/>
                </a:cubicBezTo>
                <a:lnTo>
                  <a:pt x="235073" y="394106"/>
                </a:lnTo>
                <a:cubicBezTo>
                  <a:pt x="238033" y="400813"/>
                  <a:pt x="242161" y="406941"/>
                  <a:pt x="247265" y="412204"/>
                </a:cubicBezTo>
                <a:cubicBezTo>
                  <a:pt x="252774" y="416837"/>
                  <a:pt x="259302" y="420101"/>
                  <a:pt x="266315" y="421729"/>
                </a:cubicBezTo>
                <a:cubicBezTo>
                  <a:pt x="264934" y="428603"/>
                  <a:pt x="261631" y="434945"/>
                  <a:pt x="256790" y="440017"/>
                </a:cubicBezTo>
                <a:cubicBezTo>
                  <a:pt x="252622" y="446207"/>
                  <a:pt x="247243" y="451488"/>
                  <a:pt x="240978" y="455543"/>
                </a:cubicBezTo>
                <a:lnTo>
                  <a:pt x="260028" y="455543"/>
                </a:lnTo>
                <a:lnTo>
                  <a:pt x="284222" y="430397"/>
                </a:lnTo>
                <a:lnTo>
                  <a:pt x="312797" y="430397"/>
                </a:lnTo>
                <a:lnTo>
                  <a:pt x="329751" y="438398"/>
                </a:lnTo>
                <a:cubicBezTo>
                  <a:pt x="327618" y="441400"/>
                  <a:pt x="325296" y="444264"/>
                  <a:pt x="322798" y="446970"/>
                </a:cubicBezTo>
                <a:cubicBezTo>
                  <a:pt x="319625" y="450010"/>
                  <a:pt x="316286" y="452872"/>
                  <a:pt x="312797" y="455543"/>
                </a:cubicBezTo>
                <a:lnTo>
                  <a:pt x="330037" y="455543"/>
                </a:lnTo>
                <a:lnTo>
                  <a:pt x="350420" y="432492"/>
                </a:lnTo>
                <a:cubicBezTo>
                  <a:pt x="355437" y="433435"/>
                  <a:pt x="359826" y="436442"/>
                  <a:pt x="362517" y="440779"/>
                </a:cubicBezTo>
                <a:cubicBezTo>
                  <a:pt x="364327" y="444684"/>
                  <a:pt x="353564" y="455352"/>
                  <a:pt x="353945" y="455352"/>
                </a:cubicBezTo>
                <a:lnTo>
                  <a:pt x="374138" y="455352"/>
                </a:lnTo>
                <a:lnTo>
                  <a:pt x="374138" y="429730"/>
                </a:lnTo>
                <a:lnTo>
                  <a:pt x="351087" y="417252"/>
                </a:lnTo>
                <a:lnTo>
                  <a:pt x="351087" y="399631"/>
                </a:lnTo>
                <a:cubicBezTo>
                  <a:pt x="351226" y="395298"/>
                  <a:pt x="349919" y="391042"/>
                  <a:pt x="347372" y="387534"/>
                </a:cubicBezTo>
                <a:cubicBezTo>
                  <a:pt x="341943" y="380295"/>
                  <a:pt x="327370" y="384486"/>
                  <a:pt x="324322" y="381914"/>
                </a:cubicBezTo>
                <a:cubicBezTo>
                  <a:pt x="321274" y="379343"/>
                  <a:pt x="322417" y="371532"/>
                  <a:pt x="322417" y="371532"/>
                </a:cubicBezTo>
                <a:cubicBezTo>
                  <a:pt x="317685" y="372527"/>
                  <a:pt x="314450" y="376909"/>
                  <a:pt x="314892" y="381724"/>
                </a:cubicBezTo>
                <a:cubicBezTo>
                  <a:pt x="315181" y="385428"/>
                  <a:pt x="317599" y="388626"/>
                  <a:pt x="321083" y="389915"/>
                </a:cubicBezTo>
                <a:cubicBezTo>
                  <a:pt x="324608" y="391820"/>
                  <a:pt x="332609" y="389915"/>
                  <a:pt x="336323" y="393725"/>
                </a:cubicBezTo>
                <a:cubicBezTo>
                  <a:pt x="338012" y="395100"/>
                  <a:pt x="338754" y="397327"/>
                  <a:pt x="338228" y="399440"/>
                </a:cubicBezTo>
                <a:lnTo>
                  <a:pt x="298795" y="399440"/>
                </a:lnTo>
                <a:close/>
                <a:moveTo>
                  <a:pt x="299652" y="271615"/>
                </a:moveTo>
                <a:cubicBezTo>
                  <a:pt x="303470" y="266256"/>
                  <a:pt x="303470" y="259066"/>
                  <a:pt x="299652" y="253708"/>
                </a:cubicBezTo>
                <a:lnTo>
                  <a:pt x="304224" y="248850"/>
                </a:lnTo>
                <a:lnTo>
                  <a:pt x="295842" y="247326"/>
                </a:lnTo>
                <a:lnTo>
                  <a:pt x="294413" y="239706"/>
                </a:lnTo>
                <a:lnTo>
                  <a:pt x="284888" y="247421"/>
                </a:lnTo>
                <a:lnTo>
                  <a:pt x="275363" y="239611"/>
                </a:lnTo>
                <a:lnTo>
                  <a:pt x="273935" y="247231"/>
                </a:lnTo>
                <a:lnTo>
                  <a:pt x="266410" y="248850"/>
                </a:lnTo>
                <a:lnTo>
                  <a:pt x="270791" y="253898"/>
                </a:lnTo>
                <a:cubicBezTo>
                  <a:pt x="268897" y="256706"/>
                  <a:pt x="267931" y="260038"/>
                  <a:pt x="268029" y="263423"/>
                </a:cubicBezTo>
                <a:cubicBezTo>
                  <a:pt x="268047" y="267509"/>
                  <a:pt x="269574" y="271444"/>
                  <a:pt x="272315" y="274472"/>
                </a:cubicBezTo>
                <a:cubicBezTo>
                  <a:pt x="272315" y="274472"/>
                  <a:pt x="266219" y="276473"/>
                  <a:pt x="256694" y="267138"/>
                </a:cubicBezTo>
                <a:cubicBezTo>
                  <a:pt x="251999" y="262213"/>
                  <a:pt x="248195" y="256508"/>
                  <a:pt x="245455" y="250279"/>
                </a:cubicBezTo>
                <a:lnTo>
                  <a:pt x="245455" y="266948"/>
                </a:lnTo>
                <a:cubicBezTo>
                  <a:pt x="247983" y="272712"/>
                  <a:pt x="251532" y="277972"/>
                  <a:pt x="255932" y="282473"/>
                </a:cubicBezTo>
                <a:cubicBezTo>
                  <a:pt x="260529" y="286263"/>
                  <a:pt x="265941" y="288936"/>
                  <a:pt x="271744" y="290284"/>
                </a:cubicBezTo>
                <a:cubicBezTo>
                  <a:pt x="270610" y="296096"/>
                  <a:pt x="267871" y="301474"/>
                  <a:pt x="263838" y="305810"/>
                </a:cubicBezTo>
                <a:cubicBezTo>
                  <a:pt x="260261" y="311083"/>
                  <a:pt x="255661" y="315586"/>
                  <a:pt x="250313" y="319049"/>
                </a:cubicBezTo>
                <a:lnTo>
                  <a:pt x="266410" y="319049"/>
                </a:lnTo>
                <a:lnTo>
                  <a:pt x="287079" y="297904"/>
                </a:lnTo>
                <a:lnTo>
                  <a:pt x="311749" y="297904"/>
                </a:lnTo>
                <a:lnTo>
                  <a:pt x="326132" y="304667"/>
                </a:lnTo>
                <a:cubicBezTo>
                  <a:pt x="324313" y="307228"/>
                  <a:pt x="322341" y="309677"/>
                  <a:pt x="320226" y="312001"/>
                </a:cubicBezTo>
                <a:cubicBezTo>
                  <a:pt x="317528" y="314589"/>
                  <a:pt x="314698" y="317037"/>
                  <a:pt x="311749" y="319335"/>
                </a:cubicBezTo>
                <a:lnTo>
                  <a:pt x="326417" y="319335"/>
                </a:lnTo>
                <a:lnTo>
                  <a:pt x="343467" y="299714"/>
                </a:lnTo>
                <a:cubicBezTo>
                  <a:pt x="347782" y="300520"/>
                  <a:pt x="351554" y="303115"/>
                  <a:pt x="353849" y="306857"/>
                </a:cubicBezTo>
                <a:cubicBezTo>
                  <a:pt x="355373" y="310191"/>
                  <a:pt x="346229" y="319240"/>
                  <a:pt x="346515" y="319240"/>
                </a:cubicBezTo>
                <a:lnTo>
                  <a:pt x="363755" y="319240"/>
                </a:lnTo>
                <a:lnTo>
                  <a:pt x="363755" y="297904"/>
                </a:lnTo>
                <a:lnTo>
                  <a:pt x="344420" y="286855"/>
                </a:lnTo>
                <a:lnTo>
                  <a:pt x="344420" y="271805"/>
                </a:lnTo>
                <a:cubicBezTo>
                  <a:pt x="344537" y="268123"/>
                  <a:pt x="343432" y="264506"/>
                  <a:pt x="341276" y="261518"/>
                </a:cubicBezTo>
                <a:cubicBezTo>
                  <a:pt x="336609" y="255327"/>
                  <a:pt x="324322" y="258947"/>
                  <a:pt x="321655" y="256756"/>
                </a:cubicBezTo>
                <a:cubicBezTo>
                  <a:pt x="318988" y="254565"/>
                  <a:pt x="320131" y="247898"/>
                  <a:pt x="320131" y="247898"/>
                </a:cubicBezTo>
                <a:cubicBezTo>
                  <a:pt x="316085" y="248789"/>
                  <a:pt x="313319" y="252531"/>
                  <a:pt x="313654" y="256661"/>
                </a:cubicBezTo>
                <a:cubicBezTo>
                  <a:pt x="313852" y="259818"/>
                  <a:pt x="315913" y="262553"/>
                  <a:pt x="318893" y="263614"/>
                </a:cubicBezTo>
                <a:cubicBezTo>
                  <a:pt x="321845" y="265233"/>
                  <a:pt x="328418" y="263614"/>
                  <a:pt x="331847" y="266852"/>
                </a:cubicBezTo>
                <a:cubicBezTo>
                  <a:pt x="333306" y="268005"/>
                  <a:pt x="333942" y="269913"/>
                  <a:pt x="333466" y="271710"/>
                </a:cubicBezTo>
                <a:close/>
                <a:moveTo>
                  <a:pt x="296414" y="534219"/>
                </a:moveTo>
                <a:cubicBezTo>
                  <a:pt x="300231" y="528861"/>
                  <a:pt x="300231" y="521671"/>
                  <a:pt x="296414" y="516312"/>
                </a:cubicBezTo>
                <a:lnTo>
                  <a:pt x="300986" y="511454"/>
                </a:lnTo>
                <a:lnTo>
                  <a:pt x="293461" y="509835"/>
                </a:lnTo>
                <a:lnTo>
                  <a:pt x="292032" y="502215"/>
                </a:lnTo>
                <a:lnTo>
                  <a:pt x="282507" y="509930"/>
                </a:lnTo>
                <a:lnTo>
                  <a:pt x="272982" y="502120"/>
                </a:lnTo>
                <a:lnTo>
                  <a:pt x="271553" y="509740"/>
                </a:lnTo>
                <a:lnTo>
                  <a:pt x="264029" y="511359"/>
                </a:lnTo>
                <a:lnTo>
                  <a:pt x="268410" y="516407"/>
                </a:lnTo>
                <a:cubicBezTo>
                  <a:pt x="266516" y="519215"/>
                  <a:pt x="265550" y="522547"/>
                  <a:pt x="265648" y="525932"/>
                </a:cubicBezTo>
                <a:cubicBezTo>
                  <a:pt x="265666" y="530018"/>
                  <a:pt x="267192" y="533953"/>
                  <a:pt x="269934" y="536981"/>
                </a:cubicBezTo>
                <a:cubicBezTo>
                  <a:pt x="269934" y="536981"/>
                  <a:pt x="263838" y="538982"/>
                  <a:pt x="254313" y="529647"/>
                </a:cubicBezTo>
                <a:cubicBezTo>
                  <a:pt x="249433" y="524823"/>
                  <a:pt x="245436" y="519182"/>
                  <a:pt x="242502" y="512978"/>
                </a:cubicBezTo>
                <a:lnTo>
                  <a:pt x="242502" y="529647"/>
                </a:lnTo>
                <a:cubicBezTo>
                  <a:pt x="244904" y="535525"/>
                  <a:pt x="248357" y="540916"/>
                  <a:pt x="252694" y="545554"/>
                </a:cubicBezTo>
                <a:cubicBezTo>
                  <a:pt x="257291" y="549343"/>
                  <a:pt x="262702" y="552017"/>
                  <a:pt x="268505" y="553364"/>
                </a:cubicBezTo>
                <a:cubicBezTo>
                  <a:pt x="267371" y="559176"/>
                  <a:pt x="264632" y="564554"/>
                  <a:pt x="260600" y="568890"/>
                </a:cubicBezTo>
                <a:cubicBezTo>
                  <a:pt x="257022" y="574164"/>
                  <a:pt x="252423" y="578666"/>
                  <a:pt x="247074" y="582130"/>
                </a:cubicBezTo>
                <a:lnTo>
                  <a:pt x="263171" y="582130"/>
                </a:lnTo>
                <a:lnTo>
                  <a:pt x="283841" y="560699"/>
                </a:lnTo>
                <a:lnTo>
                  <a:pt x="308510" y="560699"/>
                </a:lnTo>
                <a:lnTo>
                  <a:pt x="322893" y="567461"/>
                </a:lnTo>
                <a:cubicBezTo>
                  <a:pt x="321074" y="570023"/>
                  <a:pt x="319102" y="572472"/>
                  <a:pt x="316988" y="574796"/>
                </a:cubicBezTo>
                <a:cubicBezTo>
                  <a:pt x="314289" y="577384"/>
                  <a:pt x="311460" y="579832"/>
                  <a:pt x="308510" y="582130"/>
                </a:cubicBezTo>
                <a:lnTo>
                  <a:pt x="323179" y="582130"/>
                </a:lnTo>
                <a:lnTo>
                  <a:pt x="340514" y="562508"/>
                </a:lnTo>
                <a:cubicBezTo>
                  <a:pt x="344829" y="563315"/>
                  <a:pt x="348601" y="565910"/>
                  <a:pt x="350897" y="569652"/>
                </a:cubicBezTo>
                <a:cubicBezTo>
                  <a:pt x="352421" y="572986"/>
                  <a:pt x="343277" y="582035"/>
                  <a:pt x="343562" y="582035"/>
                </a:cubicBezTo>
                <a:lnTo>
                  <a:pt x="360803" y="582035"/>
                </a:lnTo>
                <a:lnTo>
                  <a:pt x="360803" y="560032"/>
                </a:lnTo>
                <a:lnTo>
                  <a:pt x="341086" y="549364"/>
                </a:lnTo>
                <a:lnTo>
                  <a:pt x="341086" y="534410"/>
                </a:lnTo>
                <a:cubicBezTo>
                  <a:pt x="341204" y="530728"/>
                  <a:pt x="340098" y="527110"/>
                  <a:pt x="337943" y="524123"/>
                </a:cubicBezTo>
                <a:cubicBezTo>
                  <a:pt x="333275" y="517931"/>
                  <a:pt x="320988" y="521551"/>
                  <a:pt x="318416" y="519360"/>
                </a:cubicBezTo>
                <a:cubicBezTo>
                  <a:pt x="315845" y="517169"/>
                  <a:pt x="316892" y="510502"/>
                  <a:pt x="316892" y="510502"/>
                </a:cubicBezTo>
                <a:cubicBezTo>
                  <a:pt x="312846" y="511393"/>
                  <a:pt x="310080" y="515135"/>
                  <a:pt x="310415" y="519265"/>
                </a:cubicBezTo>
                <a:cubicBezTo>
                  <a:pt x="310613" y="522422"/>
                  <a:pt x="312674" y="525157"/>
                  <a:pt x="315654" y="526218"/>
                </a:cubicBezTo>
                <a:cubicBezTo>
                  <a:pt x="318607" y="527837"/>
                  <a:pt x="325179" y="526218"/>
                  <a:pt x="328608" y="529457"/>
                </a:cubicBezTo>
                <a:cubicBezTo>
                  <a:pt x="330067" y="530609"/>
                  <a:pt x="330703" y="532517"/>
                  <a:pt x="330227" y="534314"/>
                </a:cubicBezTo>
                <a:lnTo>
                  <a:pt x="296414" y="534314"/>
                </a:lnTo>
                <a:close/>
                <a:moveTo>
                  <a:pt x="156872" y="395726"/>
                </a:moveTo>
                <a:cubicBezTo>
                  <a:pt x="160982" y="390573"/>
                  <a:pt x="161364" y="383379"/>
                  <a:pt x="157825" y="377819"/>
                </a:cubicBezTo>
                <a:lnTo>
                  <a:pt x="162683" y="373342"/>
                </a:lnTo>
                <a:lnTo>
                  <a:pt x="155253" y="371246"/>
                </a:lnTo>
                <a:lnTo>
                  <a:pt x="154301" y="363531"/>
                </a:lnTo>
                <a:lnTo>
                  <a:pt x="144776" y="370580"/>
                </a:lnTo>
                <a:lnTo>
                  <a:pt x="135917" y="362102"/>
                </a:lnTo>
                <a:lnTo>
                  <a:pt x="133917" y="369627"/>
                </a:lnTo>
                <a:lnTo>
                  <a:pt x="126297" y="370675"/>
                </a:lnTo>
                <a:lnTo>
                  <a:pt x="130298" y="376009"/>
                </a:lnTo>
                <a:cubicBezTo>
                  <a:pt x="128172" y="378739"/>
                  <a:pt x="126971" y="382075"/>
                  <a:pt x="126869" y="385534"/>
                </a:cubicBezTo>
                <a:cubicBezTo>
                  <a:pt x="126595" y="389619"/>
                  <a:pt x="127851" y="393659"/>
                  <a:pt x="130393" y="396869"/>
                </a:cubicBezTo>
                <a:cubicBezTo>
                  <a:pt x="130393" y="396869"/>
                  <a:pt x="124202" y="398393"/>
                  <a:pt x="115343" y="388487"/>
                </a:cubicBezTo>
                <a:cubicBezTo>
                  <a:pt x="110789" y="383350"/>
                  <a:pt x="107177" y="377449"/>
                  <a:pt x="104675" y="371056"/>
                </a:cubicBezTo>
                <a:lnTo>
                  <a:pt x="103532" y="387629"/>
                </a:lnTo>
                <a:cubicBezTo>
                  <a:pt x="105688" y="393565"/>
                  <a:pt x="108917" y="399054"/>
                  <a:pt x="113057" y="403822"/>
                </a:cubicBezTo>
                <a:cubicBezTo>
                  <a:pt x="117365" y="407960"/>
                  <a:pt x="122586" y="411027"/>
                  <a:pt x="128297" y="412775"/>
                </a:cubicBezTo>
                <a:cubicBezTo>
                  <a:pt x="126732" y="418505"/>
                  <a:pt x="123598" y="423684"/>
                  <a:pt x="119249" y="427730"/>
                </a:cubicBezTo>
                <a:cubicBezTo>
                  <a:pt x="115338" y="432734"/>
                  <a:pt x="110443" y="436883"/>
                  <a:pt x="104866" y="439922"/>
                </a:cubicBezTo>
                <a:lnTo>
                  <a:pt x="120868" y="441160"/>
                </a:lnTo>
                <a:lnTo>
                  <a:pt x="142966" y="421253"/>
                </a:lnTo>
                <a:lnTo>
                  <a:pt x="167540" y="422967"/>
                </a:lnTo>
                <a:lnTo>
                  <a:pt x="181447" y="430682"/>
                </a:lnTo>
                <a:cubicBezTo>
                  <a:pt x="179455" y="433090"/>
                  <a:pt x="177324" y="435380"/>
                  <a:pt x="175065" y="437540"/>
                </a:cubicBezTo>
                <a:cubicBezTo>
                  <a:pt x="172200" y="439918"/>
                  <a:pt x="169211" y="442144"/>
                  <a:pt x="166112" y="444208"/>
                </a:cubicBezTo>
                <a:lnTo>
                  <a:pt x="180685" y="445256"/>
                </a:lnTo>
                <a:lnTo>
                  <a:pt x="199735" y="426872"/>
                </a:lnTo>
                <a:cubicBezTo>
                  <a:pt x="203846" y="428061"/>
                  <a:pt x="207289" y="430885"/>
                  <a:pt x="209260" y="434683"/>
                </a:cubicBezTo>
                <a:cubicBezTo>
                  <a:pt x="210593" y="438112"/>
                  <a:pt x="200783" y="446494"/>
                  <a:pt x="201164" y="446494"/>
                </a:cubicBezTo>
                <a:lnTo>
                  <a:pt x="218309" y="447732"/>
                </a:lnTo>
                <a:lnTo>
                  <a:pt x="219833" y="426110"/>
                </a:lnTo>
                <a:lnTo>
                  <a:pt x="200783" y="414109"/>
                </a:lnTo>
                <a:lnTo>
                  <a:pt x="201830" y="399155"/>
                </a:lnTo>
                <a:cubicBezTo>
                  <a:pt x="202215" y="395495"/>
                  <a:pt x="201378" y="391811"/>
                  <a:pt x="199449" y="388677"/>
                </a:cubicBezTo>
                <a:cubicBezTo>
                  <a:pt x="195258" y="382200"/>
                  <a:pt x="182685" y="384867"/>
                  <a:pt x="180399" y="382581"/>
                </a:cubicBezTo>
                <a:cubicBezTo>
                  <a:pt x="178113" y="380295"/>
                  <a:pt x="179447" y="373628"/>
                  <a:pt x="179447" y="373628"/>
                </a:cubicBezTo>
                <a:cubicBezTo>
                  <a:pt x="175359" y="374245"/>
                  <a:pt x="172352" y="377781"/>
                  <a:pt x="172398" y="381914"/>
                </a:cubicBezTo>
                <a:cubicBezTo>
                  <a:pt x="172366" y="385095"/>
                  <a:pt x="174242" y="387984"/>
                  <a:pt x="177161" y="389249"/>
                </a:cubicBezTo>
                <a:cubicBezTo>
                  <a:pt x="180018" y="391058"/>
                  <a:pt x="186686" y="389915"/>
                  <a:pt x="189829" y="393344"/>
                </a:cubicBezTo>
                <a:cubicBezTo>
                  <a:pt x="191222" y="394581"/>
                  <a:pt x="191746" y="396528"/>
                  <a:pt x="191162" y="398297"/>
                </a:cubicBezTo>
                <a:close/>
                <a:moveTo>
                  <a:pt x="443670" y="399631"/>
                </a:moveTo>
                <a:cubicBezTo>
                  <a:pt x="447007" y="393961"/>
                  <a:pt x="446355" y="386794"/>
                  <a:pt x="442051" y="381819"/>
                </a:cubicBezTo>
                <a:lnTo>
                  <a:pt x="446242" y="376676"/>
                </a:lnTo>
                <a:lnTo>
                  <a:pt x="438622" y="375628"/>
                </a:lnTo>
                <a:lnTo>
                  <a:pt x="436622" y="368103"/>
                </a:lnTo>
                <a:lnTo>
                  <a:pt x="427954" y="376390"/>
                </a:lnTo>
                <a:lnTo>
                  <a:pt x="417953" y="369246"/>
                </a:lnTo>
                <a:lnTo>
                  <a:pt x="417000" y="376961"/>
                </a:lnTo>
                <a:lnTo>
                  <a:pt x="409571" y="379057"/>
                </a:lnTo>
                <a:lnTo>
                  <a:pt x="414238" y="383819"/>
                </a:lnTo>
                <a:cubicBezTo>
                  <a:pt x="410494" y="390531"/>
                  <a:pt x="411704" y="398918"/>
                  <a:pt x="417191" y="404298"/>
                </a:cubicBezTo>
                <a:cubicBezTo>
                  <a:pt x="417191" y="404298"/>
                  <a:pt x="411190" y="406679"/>
                  <a:pt x="401093" y="398107"/>
                </a:cubicBezTo>
                <a:cubicBezTo>
                  <a:pt x="395863" y="393629"/>
                  <a:pt x="391448" y="388280"/>
                  <a:pt x="388044" y="382295"/>
                </a:cubicBezTo>
                <a:lnTo>
                  <a:pt x="389187" y="398869"/>
                </a:lnTo>
                <a:cubicBezTo>
                  <a:pt x="392083" y="404407"/>
                  <a:pt x="395955" y="409376"/>
                  <a:pt x="400617" y="413537"/>
                </a:cubicBezTo>
                <a:cubicBezTo>
                  <a:pt x="405458" y="417007"/>
                  <a:pt x="411030" y="419321"/>
                  <a:pt x="416905" y="420300"/>
                </a:cubicBezTo>
                <a:cubicBezTo>
                  <a:pt x="416204" y="426165"/>
                  <a:pt x="413859" y="431712"/>
                  <a:pt x="410142" y="436302"/>
                </a:cubicBezTo>
                <a:cubicBezTo>
                  <a:pt x="406952" y="441750"/>
                  <a:pt x="402711" y="446510"/>
                  <a:pt x="397664" y="450304"/>
                </a:cubicBezTo>
                <a:lnTo>
                  <a:pt x="413666" y="449351"/>
                </a:lnTo>
                <a:lnTo>
                  <a:pt x="432716" y="426587"/>
                </a:lnTo>
                <a:lnTo>
                  <a:pt x="457767" y="424967"/>
                </a:lnTo>
                <a:lnTo>
                  <a:pt x="472626" y="430682"/>
                </a:lnTo>
                <a:cubicBezTo>
                  <a:pt x="470985" y="433346"/>
                  <a:pt x="469205" y="435921"/>
                  <a:pt x="467292" y="438398"/>
                </a:cubicBezTo>
                <a:cubicBezTo>
                  <a:pt x="464760" y="441136"/>
                  <a:pt x="462090" y="443743"/>
                  <a:pt x="459291" y="446208"/>
                </a:cubicBezTo>
                <a:lnTo>
                  <a:pt x="473864" y="445256"/>
                </a:lnTo>
                <a:lnTo>
                  <a:pt x="489771" y="424491"/>
                </a:lnTo>
                <a:cubicBezTo>
                  <a:pt x="494122" y="425012"/>
                  <a:pt x="498058" y="427325"/>
                  <a:pt x="500630" y="430873"/>
                </a:cubicBezTo>
                <a:cubicBezTo>
                  <a:pt x="502439" y="434111"/>
                  <a:pt x="493867" y="443732"/>
                  <a:pt x="494248" y="443732"/>
                </a:cubicBezTo>
                <a:lnTo>
                  <a:pt x="511393" y="442493"/>
                </a:lnTo>
                <a:lnTo>
                  <a:pt x="509869" y="420872"/>
                </a:lnTo>
                <a:lnTo>
                  <a:pt x="489581" y="411347"/>
                </a:lnTo>
                <a:lnTo>
                  <a:pt x="488533" y="396392"/>
                </a:lnTo>
                <a:cubicBezTo>
                  <a:pt x="488410" y="392699"/>
                  <a:pt x="487071" y="389149"/>
                  <a:pt x="484723" y="386296"/>
                </a:cubicBezTo>
                <a:cubicBezTo>
                  <a:pt x="479675" y="380486"/>
                  <a:pt x="467578" y="384867"/>
                  <a:pt x="464816" y="382867"/>
                </a:cubicBezTo>
                <a:cubicBezTo>
                  <a:pt x="462053" y="380867"/>
                  <a:pt x="462625" y="374199"/>
                  <a:pt x="462625" y="374199"/>
                </a:cubicBezTo>
                <a:cubicBezTo>
                  <a:pt x="458491" y="375361"/>
                  <a:pt x="455956" y="379517"/>
                  <a:pt x="456815" y="383724"/>
                </a:cubicBezTo>
                <a:cubicBezTo>
                  <a:pt x="457232" y="386861"/>
                  <a:pt x="459481" y="389447"/>
                  <a:pt x="462530" y="390296"/>
                </a:cubicBezTo>
                <a:cubicBezTo>
                  <a:pt x="465578" y="391725"/>
                  <a:pt x="472055" y="389630"/>
                  <a:pt x="475674" y="392582"/>
                </a:cubicBezTo>
                <a:cubicBezTo>
                  <a:pt x="477219" y="393639"/>
                  <a:pt x="478001" y="395502"/>
                  <a:pt x="477674" y="397345"/>
                </a:cubicBezTo>
                <a:close/>
                <a:moveTo>
                  <a:pt x="224595" y="632422"/>
                </a:moveTo>
                <a:lnTo>
                  <a:pt x="224595" y="476593"/>
                </a:lnTo>
                <a:cubicBezTo>
                  <a:pt x="152300" y="472688"/>
                  <a:pt x="93817" y="464877"/>
                  <a:pt x="83530" y="463448"/>
                </a:cubicBezTo>
                <a:cubicBezTo>
                  <a:pt x="93055" y="540696"/>
                  <a:pt x="164778" y="597656"/>
                  <a:pt x="224595" y="632327"/>
                </a:cubicBezTo>
                <a:close/>
                <a:moveTo>
                  <a:pt x="519870" y="464401"/>
                </a:moveTo>
                <a:cubicBezTo>
                  <a:pt x="512155" y="465353"/>
                  <a:pt x="451862" y="472973"/>
                  <a:pt x="376995" y="476783"/>
                </a:cubicBezTo>
                <a:lnTo>
                  <a:pt x="376995" y="633279"/>
                </a:lnTo>
                <a:cubicBezTo>
                  <a:pt x="437669" y="598799"/>
                  <a:pt x="510440" y="541839"/>
                  <a:pt x="520346" y="464401"/>
                </a:cubicBezTo>
                <a:close/>
                <a:moveTo>
                  <a:pt x="376995" y="194843"/>
                </a:moveTo>
                <a:lnTo>
                  <a:pt x="376995" y="344386"/>
                </a:lnTo>
                <a:cubicBezTo>
                  <a:pt x="412766" y="342282"/>
                  <a:pt x="448385" y="338116"/>
                  <a:pt x="483675" y="331908"/>
                </a:cubicBezTo>
                <a:cubicBezTo>
                  <a:pt x="477579" y="320859"/>
                  <a:pt x="471769" y="310477"/>
                  <a:pt x="467102" y="300380"/>
                </a:cubicBezTo>
                <a:cubicBezTo>
                  <a:pt x="459870" y="286187"/>
                  <a:pt x="455838" y="270581"/>
                  <a:pt x="455291" y="254660"/>
                </a:cubicBezTo>
                <a:cubicBezTo>
                  <a:pt x="456202" y="230801"/>
                  <a:pt x="463079" y="207550"/>
                  <a:pt x="475293" y="187033"/>
                </a:cubicBezTo>
                <a:cubicBezTo>
                  <a:pt x="452719" y="189795"/>
                  <a:pt x="419667" y="193129"/>
                  <a:pt x="377757" y="194843"/>
                </a:cubicBezTo>
                <a:close/>
                <a:moveTo>
                  <a:pt x="127250" y="187033"/>
                </a:moveTo>
                <a:cubicBezTo>
                  <a:pt x="139463" y="207550"/>
                  <a:pt x="146340" y="230801"/>
                  <a:pt x="147252" y="254660"/>
                </a:cubicBezTo>
                <a:cubicBezTo>
                  <a:pt x="146704" y="270581"/>
                  <a:pt x="142673" y="286187"/>
                  <a:pt x="135441" y="300380"/>
                </a:cubicBezTo>
                <a:cubicBezTo>
                  <a:pt x="130679" y="310667"/>
                  <a:pt x="124773" y="321335"/>
                  <a:pt x="118487" y="332670"/>
                </a:cubicBezTo>
                <a:cubicBezTo>
                  <a:pt x="153373" y="338683"/>
                  <a:pt x="188580" y="342658"/>
                  <a:pt x="223928" y="344576"/>
                </a:cubicBezTo>
                <a:lnTo>
                  <a:pt x="223928" y="194748"/>
                </a:lnTo>
                <a:cubicBezTo>
                  <a:pt x="183733" y="193129"/>
                  <a:pt x="151062" y="189795"/>
                  <a:pt x="128012" y="187033"/>
                </a:cubicBezTo>
                <a:close/>
                <a:moveTo>
                  <a:pt x="530348" y="191510"/>
                </a:moveTo>
                <a:cubicBezTo>
                  <a:pt x="522386" y="198337"/>
                  <a:pt x="512260" y="202117"/>
                  <a:pt x="501773" y="202178"/>
                </a:cubicBezTo>
                <a:cubicBezTo>
                  <a:pt x="496951" y="202169"/>
                  <a:pt x="492161" y="201397"/>
                  <a:pt x="487580" y="199892"/>
                </a:cubicBezTo>
                <a:cubicBezTo>
                  <a:pt x="478477" y="216486"/>
                  <a:pt x="473388" y="234983"/>
                  <a:pt x="472721" y="253898"/>
                </a:cubicBezTo>
                <a:cubicBezTo>
                  <a:pt x="472721" y="304571"/>
                  <a:pt x="538158" y="354387"/>
                  <a:pt x="538158" y="445637"/>
                </a:cubicBezTo>
                <a:cubicBezTo>
                  <a:pt x="538158" y="514693"/>
                  <a:pt x="493581" y="569462"/>
                  <a:pt x="442908" y="608990"/>
                </a:cubicBezTo>
                <a:lnTo>
                  <a:pt x="461958" y="633374"/>
                </a:lnTo>
                <a:lnTo>
                  <a:pt x="462434" y="603752"/>
                </a:lnTo>
                <a:lnTo>
                  <a:pt x="486342" y="634232"/>
                </a:lnTo>
                <a:cubicBezTo>
                  <a:pt x="499391" y="628231"/>
                  <a:pt x="507297" y="626231"/>
                  <a:pt x="515489" y="622421"/>
                </a:cubicBezTo>
                <a:cubicBezTo>
                  <a:pt x="526728" y="617277"/>
                  <a:pt x="527204" y="614134"/>
                  <a:pt x="527204" y="613658"/>
                </a:cubicBezTo>
                <a:cubicBezTo>
                  <a:pt x="516687" y="613395"/>
                  <a:pt x="508374" y="604655"/>
                  <a:pt x="508637" y="594137"/>
                </a:cubicBezTo>
                <a:cubicBezTo>
                  <a:pt x="508900" y="583620"/>
                  <a:pt x="517639" y="575307"/>
                  <a:pt x="528157" y="575570"/>
                </a:cubicBezTo>
                <a:cubicBezTo>
                  <a:pt x="538487" y="575828"/>
                  <a:pt x="546727" y="584274"/>
                  <a:pt x="546731" y="594608"/>
                </a:cubicBezTo>
                <a:cubicBezTo>
                  <a:pt x="546528" y="606070"/>
                  <a:pt x="542429" y="617122"/>
                  <a:pt x="535110" y="625945"/>
                </a:cubicBezTo>
                <a:cubicBezTo>
                  <a:pt x="521234" y="644689"/>
                  <a:pt x="503333" y="660085"/>
                  <a:pt x="482723" y="670998"/>
                </a:cubicBezTo>
                <a:lnTo>
                  <a:pt x="515108" y="671570"/>
                </a:lnTo>
                <a:cubicBezTo>
                  <a:pt x="521516" y="678484"/>
                  <a:pt x="527436" y="685836"/>
                  <a:pt x="532824" y="693572"/>
                </a:cubicBezTo>
                <a:cubicBezTo>
                  <a:pt x="542034" y="706624"/>
                  <a:pt x="548870" y="721199"/>
                  <a:pt x="553017" y="736625"/>
                </a:cubicBezTo>
                <a:cubicBezTo>
                  <a:pt x="554665" y="736474"/>
                  <a:pt x="556323" y="736474"/>
                  <a:pt x="557970" y="736625"/>
                </a:cubicBezTo>
                <a:cubicBezTo>
                  <a:pt x="563717" y="736606"/>
                  <a:pt x="569297" y="738556"/>
                  <a:pt x="573782" y="742150"/>
                </a:cubicBezTo>
                <a:cubicBezTo>
                  <a:pt x="572706" y="742019"/>
                  <a:pt x="571619" y="742019"/>
                  <a:pt x="570543" y="742150"/>
                </a:cubicBezTo>
                <a:cubicBezTo>
                  <a:pt x="563494" y="742184"/>
                  <a:pt x="557808" y="747926"/>
                  <a:pt x="557842" y="754975"/>
                </a:cubicBezTo>
                <a:cubicBezTo>
                  <a:pt x="557876" y="762024"/>
                  <a:pt x="563618" y="767711"/>
                  <a:pt x="570667" y="767677"/>
                </a:cubicBezTo>
                <a:cubicBezTo>
                  <a:pt x="576409" y="767649"/>
                  <a:pt x="581426" y="763790"/>
                  <a:pt x="582926" y="758247"/>
                </a:cubicBezTo>
                <a:cubicBezTo>
                  <a:pt x="583035" y="759547"/>
                  <a:pt x="583035" y="760853"/>
                  <a:pt x="582926" y="762152"/>
                </a:cubicBezTo>
                <a:cubicBezTo>
                  <a:pt x="582926" y="776119"/>
                  <a:pt x="571603" y="787441"/>
                  <a:pt x="557637" y="787441"/>
                </a:cubicBezTo>
                <a:cubicBezTo>
                  <a:pt x="543670" y="787441"/>
                  <a:pt x="532348" y="776119"/>
                  <a:pt x="532348" y="762152"/>
                </a:cubicBezTo>
                <a:cubicBezTo>
                  <a:pt x="532352" y="759298"/>
                  <a:pt x="532835" y="756465"/>
                  <a:pt x="533777" y="753771"/>
                </a:cubicBezTo>
                <a:cubicBezTo>
                  <a:pt x="520150" y="746016"/>
                  <a:pt x="508099" y="735774"/>
                  <a:pt x="498248" y="723576"/>
                </a:cubicBezTo>
                <a:cubicBezTo>
                  <a:pt x="486882" y="709809"/>
                  <a:pt x="477283" y="694673"/>
                  <a:pt x="469673" y="678523"/>
                </a:cubicBezTo>
                <a:cubicBezTo>
                  <a:pt x="455957" y="685000"/>
                  <a:pt x="447956" y="687191"/>
                  <a:pt x="439479" y="691096"/>
                </a:cubicBezTo>
                <a:cubicBezTo>
                  <a:pt x="427001" y="696811"/>
                  <a:pt x="427859" y="699287"/>
                  <a:pt x="427859" y="699287"/>
                </a:cubicBezTo>
                <a:cubicBezTo>
                  <a:pt x="438380" y="699472"/>
                  <a:pt x="446759" y="708150"/>
                  <a:pt x="446575" y="718671"/>
                </a:cubicBezTo>
                <a:cubicBezTo>
                  <a:pt x="446391" y="729192"/>
                  <a:pt x="437713" y="737572"/>
                  <a:pt x="427192" y="737387"/>
                </a:cubicBezTo>
                <a:cubicBezTo>
                  <a:pt x="416671" y="737387"/>
                  <a:pt x="408142" y="728858"/>
                  <a:pt x="408142" y="718337"/>
                </a:cubicBezTo>
                <a:cubicBezTo>
                  <a:pt x="408180" y="706689"/>
                  <a:pt x="412252" y="695413"/>
                  <a:pt x="419667" y="686429"/>
                </a:cubicBezTo>
                <a:cubicBezTo>
                  <a:pt x="428961" y="674047"/>
                  <a:pt x="439997" y="663075"/>
                  <a:pt x="452433" y="653853"/>
                </a:cubicBezTo>
                <a:lnTo>
                  <a:pt x="427859" y="620611"/>
                </a:lnTo>
                <a:cubicBezTo>
                  <a:pt x="388790" y="648103"/>
                  <a:pt x="346381" y="670508"/>
                  <a:pt x="301652" y="687286"/>
                </a:cubicBezTo>
                <a:cubicBezTo>
                  <a:pt x="250383" y="668137"/>
                  <a:pt x="202235" y="641495"/>
                  <a:pt x="158777" y="608228"/>
                </a:cubicBezTo>
                <a:lnTo>
                  <a:pt x="120677" y="655853"/>
                </a:lnTo>
                <a:cubicBezTo>
                  <a:pt x="124474" y="656429"/>
                  <a:pt x="127086" y="659973"/>
                  <a:pt x="126510" y="663770"/>
                </a:cubicBezTo>
                <a:cubicBezTo>
                  <a:pt x="125967" y="667351"/>
                  <a:pt x="122766" y="669916"/>
                  <a:pt x="119153" y="669665"/>
                </a:cubicBezTo>
                <a:lnTo>
                  <a:pt x="115820" y="668712"/>
                </a:lnTo>
                <a:cubicBezTo>
                  <a:pt x="110100" y="665781"/>
                  <a:pt x="104677" y="662304"/>
                  <a:pt x="99627" y="658330"/>
                </a:cubicBezTo>
                <a:cubicBezTo>
                  <a:pt x="94472" y="654287"/>
                  <a:pt x="89748" y="649722"/>
                  <a:pt x="85530" y="644709"/>
                </a:cubicBezTo>
                <a:lnTo>
                  <a:pt x="84197" y="640804"/>
                </a:lnTo>
                <a:cubicBezTo>
                  <a:pt x="84197" y="636964"/>
                  <a:pt x="87310" y="633851"/>
                  <a:pt x="91150" y="633851"/>
                </a:cubicBezTo>
                <a:cubicBezTo>
                  <a:pt x="93794" y="633841"/>
                  <a:pt x="96221" y="635312"/>
                  <a:pt x="97436" y="637661"/>
                </a:cubicBezTo>
                <a:lnTo>
                  <a:pt x="136584" y="588702"/>
                </a:lnTo>
                <a:cubicBezTo>
                  <a:pt x="96579" y="551269"/>
                  <a:pt x="64956" y="503453"/>
                  <a:pt x="64956" y="445827"/>
                </a:cubicBezTo>
                <a:cubicBezTo>
                  <a:pt x="64956" y="354578"/>
                  <a:pt x="130393" y="304762"/>
                  <a:pt x="130393" y="254089"/>
                </a:cubicBezTo>
                <a:cubicBezTo>
                  <a:pt x="129075" y="229841"/>
                  <a:pt x="121208" y="206403"/>
                  <a:pt x="107628" y="186271"/>
                </a:cubicBezTo>
                <a:lnTo>
                  <a:pt x="51812" y="110642"/>
                </a:lnTo>
                <a:lnTo>
                  <a:pt x="1520" y="20726"/>
                </a:lnTo>
                <a:lnTo>
                  <a:pt x="73148" y="94831"/>
                </a:lnTo>
                <a:lnTo>
                  <a:pt x="130298" y="169221"/>
                </a:lnTo>
                <a:cubicBezTo>
                  <a:pt x="187206" y="175813"/>
                  <a:pt x="244459" y="178994"/>
                  <a:pt x="301748" y="178746"/>
                </a:cubicBezTo>
                <a:cubicBezTo>
                  <a:pt x="354555" y="178979"/>
                  <a:pt x="407336" y="176372"/>
                  <a:pt x="459863" y="170936"/>
                </a:cubicBezTo>
                <a:cubicBezTo>
                  <a:pt x="458540" y="166873"/>
                  <a:pt x="457834" y="162635"/>
                  <a:pt x="457767" y="158363"/>
                </a:cubicBezTo>
                <a:cubicBezTo>
                  <a:pt x="457660" y="150066"/>
                  <a:pt x="459906" y="141909"/>
                  <a:pt x="464244" y="134836"/>
                </a:cubicBezTo>
                <a:cubicBezTo>
                  <a:pt x="468702" y="126038"/>
                  <a:pt x="474307" y="117871"/>
                  <a:pt x="480913" y="110547"/>
                </a:cubicBezTo>
                <a:cubicBezTo>
                  <a:pt x="494312" y="118071"/>
                  <a:pt x="507057" y="126705"/>
                  <a:pt x="519013" y="136360"/>
                </a:cubicBezTo>
                <a:lnTo>
                  <a:pt x="527490" y="143218"/>
                </a:lnTo>
                <a:cubicBezTo>
                  <a:pt x="523607" y="148909"/>
                  <a:pt x="519410" y="154378"/>
                  <a:pt x="514917" y="159601"/>
                </a:cubicBezTo>
                <a:cubicBezTo>
                  <a:pt x="510944" y="164931"/>
                  <a:pt x="506374" y="169788"/>
                  <a:pt x="501296" y="174079"/>
                </a:cubicBezTo>
                <a:cubicBezTo>
                  <a:pt x="499136" y="176729"/>
                  <a:pt x="499533" y="180629"/>
                  <a:pt x="502184" y="182790"/>
                </a:cubicBezTo>
                <a:cubicBezTo>
                  <a:pt x="502205" y="182807"/>
                  <a:pt x="502227" y="182825"/>
                  <a:pt x="502249" y="182842"/>
                </a:cubicBezTo>
                <a:cubicBezTo>
                  <a:pt x="505106" y="185033"/>
                  <a:pt x="506916" y="183985"/>
                  <a:pt x="509678" y="182842"/>
                </a:cubicBezTo>
                <a:cubicBezTo>
                  <a:pt x="515623" y="180448"/>
                  <a:pt x="521006" y="176848"/>
                  <a:pt x="525490" y="172269"/>
                </a:cubicBezTo>
                <a:cubicBezTo>
                  <a:pt x="531342" y="167055"/>
                  <a:pt x="536669" y="161281"/>
                  <a:pt x="541397" y="155029"/>
                </a:cubicBezTo>
                <a:cubicBezTo>
                  <a:pt x="546921" y="160268"/>
                  <a:pt x="550922" y="165125"/>
                  <a:pt x="553589" y="167983"/>
                </a:cubicBezTo>
                <a:cubicBezTo>
                  <a:pt x="547378" y="176957"/>
                  <a:pt x="539792" y="184896"/>
                  <a:pt x="531110" y="191510"/>
                </a:cubicBezTo>
                <a:close/>
                <a:moveTo>
                  <a:pt x="558637" y="88354"/>
                </a:moveTo>
                <a:cubicBezTo>
                  <a:pt x="569890" y="78976"/>
                  <a:pt x="586167" y="78737"/>
                  <a:pt x="597689" y="87782"/>
                </a:cubicBezTo>
                <a:cubicBezTo>
                  <a:pt x="610897" y="98304"/>
                  <a:pt x="613075" y="117540"/>
                  <a:pt x="602553" y="130748"/>
                </a:cubicBezTo>
                <a:cubicBezTo>
                  <a:pt x="598142" y="136286"/>
                  <a:pt x="591945" y="140121"/>
                  <a:pt x="585021" y="141599"/>
                </a:cubicBezTo>
                <a:lnTo>
                  <a:pt x="582830" y="139884"/>
                </a:lnTo>
                <a:cubicBezTo>
                  <a:pt x="581973" y="138836"/>
                  <a:pt x="579020" y="135312"/>
                  <a:pt x="573972" y="130359"/>
                </a:cubicBezTo>
                <a:cubicBezTo>
                  <a:pt x="575591" y="123406"/>
                  <a:pt x="579782" y="106166"/>
                  <a:pt x="579687" y="105880"/>
                </a:cubicBezTo>
                <a:cubicBezTo>
                  <a:pt x="579592" y="105594"/>
                  <a:pt x="565495" y="111785"/>
                  <a:pt x="557780" y="115405"/>
                </a:cubicBezTo>
                <a:cubicBezTo>
                  <a:pt x="553970" y="112071"/>
                  <a:pt x="549683" y="108547"/>
                  <a:pt x="545016" y="104737"/>
                </a:cubicBezTo>
                <a:cubicBezTo>
                  <a:pt x="540349" y="100927"/>
                  <a:pt x="535491" y="97688"/>
                  <a:pt x="531681" y="95212"/>
                </a:cubicBezTo>
                <a:cubicBezTo>
                  <a:pt x="533586" y="87401"/>
                  <a:pt x="536920" y="73209"/>
                  <a:pt x="536825" y="72923"/>
                </a:cubicBezTo>
                <a:cubicBezTo>
                  <a:pt x="536729" y="72638"/>
                  <a:pt x="519775" y="80067"/>
                  <a:pt x="513012" y="83020"/>
                </a:cubicBezTo>
                <a:cubicBezTo>
                  <a:pt x="506726" y="79305"/>
                  <a:pt x="502725" y="77400"/>
                  <a:pt x="501868" y="77019"/>
                </a:cubicBezTo>
                <a:lnTo>
                  <a:pt x="500058" y="75590"/>
                </a:lnTo>
                <a:cubicBezTo>
                  <a:pt x="499170" y="58728"/>
                  <a:pt x="512120" y="44337"/>
                  <a:pt x="528983" y="43449"/>
                </a:cubicBezTo>
                <a:cubicBezTo>
                  <a:pt x="536549" y="43050"/>
                  <a:pt x="543994" y="45475"/>
                  <a:pt x="549874" y="50254"/>
                </a:cubicBezTo>
                <a:cubicBezTo>
                  <a:pt x="561394" y="59311"/>
                  <a:pt x="565042" y="75174"/>
                  <a:pt x="558637" y="88354"/>
                </a:cubicBezTo>
                <a:close/>
                <a:moveTo>
                  <a:pt x="613977" y="70066"/>
                </a:moveTo>
                <a:lnTo>
                  <a:pt x="587879" y="72923"/>
                </a:lnTo>
                <a:cubicBezTo>
                  <a:pt x="582621" y="74081"/>
                  <a:pt x="577120" y="73049"/>
                  <a:pt x="572639" y="70066"/>
                </a:cubicBezTo>
                <a:cubicBezTo>
                  <a:pt x="568766" y="66397"/>
                  <a:pt x="566564" y="61303"/>
                  <a:pt x="566543" y="55969"/>
                </a:cubicBezTo>
                <a:lnTo>
                  <a:pt x="563590" y="30251"/>
                </a:lnTo>
                <a:lnTo>
                  <a:pt x="578068" y="41681"/>
                </a:lnTo>
                <a:lnTo>
                  <a:pt x="602547" y="32728"/>
                </a:lnTo>
                <a:lnTo>
                  <a:pt x="599404" y="58541"/>
                </a:lnTo>
                <a:close/>
                <a:moveTo>
                  <a:pt x="562542" y="159220"/>
                </a:moveTo>
                <a:cubicBezTo>
                  <a:pt x="551802" y="147262"/>
                  <a:pt x="540007" y="136296"/>
                  <a:pt x="527300" y="126454"/>
                </a:cubicBezTo>
                <a:cubicBezTo>
                  <a:pt x="514560" y="116181"/>
                  <a:pt x="500841" y="107184"/>
                  <a:pt x="486342" y="99593"/>
                </a:cubicBezTo>
                <a:cubicBezTo>
                  <a:pt x="482885" y="96892"/>
                  <a:pt x="482134" y="91964"/>
                  <a:pt x="484628" y="88354"/>
                </a:cubicBezTo>
                <a:cubicBezTo>
                  <a:pt x="487039" y="85323"/>
                  <a:pt x="491213" y="84338"/>
                  <a:pt x="494724" y="85973"/>
                </a:cubicBezTo>
                <a:cubicBezTo>
                  <a:pt x="509996" y="93667"/>
                  <a:pt x="524371" y="103027"/>
                  <a:pt x="537587" y="113881"/>
                </a:cubicBezTo>
                <a:cubicBezTo>
                  <a:pt x="551536" y="124380"/>
                  <a:pt x="564310" y="136356"/>
                  <a:pt x="575687" y="149600"/>
                </a:cubicBezTo>
                <a:cubicBezTo>
                  <a:pt x="577752" y="152439"/>
                  <a:pt x="577752" y="156285"/>
                  <a:pt x="575687" y="159125"/>
                </a:cubicBezTo>
                <a:cubicBezTo>
                  <a:pt x="573168" y="162496"/>
                  <a:pt x="568393" y="163188"/>
                  <a:pt x="565022" y="160670"/>
                </a:cubicBezTo>
                <a:cubicBezTo>
                  <a:pt x="564890" y="160571"/>
                  <a:pt x="564762" y="160469"/>
                  <a:pt x="564638" y="160363"/>
                </a:cubicBezTo>
                <a:close/>
                <a:moveTo>
                  <a:pt x="40096" y="677761"/>
                </a:moveTo>
                <a:cubicBezTo>
                  <a:pt x="40096" y="677761"/>
                  <a:pt x="47240" y="675094"/>
                  <a:pt x="61908" y="668236"/>
                </a:cubicBezTo>
                <a:cubicBezTo>
                  <a:pt x="68447" y="665361"/>
                  <a:pt x="74672" y="661818"/>
                  <a:pt x="80482" y="657663"/>
                </a:cubicBezTo>
                <a:cubicBezTo>
                  <a:pt x="80482" y="657663"/>
                  <a:pt x="81625" y="659092"/>
                  <a:pt x="83244" y="660806"/>
                </a:cubicBezTo>
                <a:cubicBezTo>
                  <a:pt x="86021" y="663721"/>
                  <a:pt x="88979" y="666457"/>
                  <a:pt x="92102" y="668998"/>
                </a:cubicBezTo>
                <a:cubicBezTo>
                  <a:pt x="95134" y="671565"/>
                  <a:pt x="98314" y="673950"/>
                  <a:pt x="101627" y="676142"/>
                </a:cubicBezTo>
                <a:lnTo>
                  <a:pt x="105152" y="678142"/>
                </a:lnTo>
                <a:cubicBezTo>
                  <a:pt x="102514" y="684273"/>
                  <a:pt x="100504" y="690656"/>
                  <a:pt x="99151" y="697192"/>
                </a:cubicBezTo>
                <a:cubicBezTo>
                  <a:pt x="95627" y="712813"/>
                  <a:pt x="94674" y="720433"/>
                  <a:pt x="94674" y="720433"/>
                </a:cubicBezTo>
                <a:cubicBezTo>
                  <a:pt x="84613" y="715145"/>
                  <a:pt x="75049" y="708960"/>
                  <a:pt x="66099" y="701954"/>
                </a:cubicBezTo>
                <a:cubicBezTo>
                  <a:pt x="56644" y="694779"/>
                  <a:pt x="47933" y="686674"/>
                  <a:pt x="40096" y="677761"/>
                </a:cubicBezTo>
                <a:close/>
                <a:moveTo>
                  <a:pt x="26285" y="737006"/>
                </a:moveTo>
                <a:cubicBezTo>
                  <a:pt x="15581" y="723468"/>
                  <a:pt x="15581" y="704349"/>
                  <a:pt x="26285" y="690810"/>
                </a:cubicBezTo>
                <a:cubicBezTo>
                  <a:pt x="27549" y="689228"/>
                  <a:pt x="28951" y="687762"/>
                  <a:pt x="30476" y="686429"/>
                </a:cubicBezTo>
                <a:cubicBezTo>
                  <a:pt x="38497" y="696086"/>
                  <a:pt x="47642" y="704752"/>
                  <a:pt x="57717" y="712241"/>
                </a:cubicBezTo>
                <a:cubicBezTo>
                  <a:pt x="67623" y="719960"/>
                  <a:pt x="78281" y="726662"/>
                  <a:pt x="89531" y="732244"/>
                </a:cubicBezTo>
                <a:cubicBezTo>
                  <a:pt x="88589" y="734055"/>
                  <a:pt x="87438" y="735749"/>
                  <a:pt x="86102" y="737292"/>
                </a:cubicBezTo>
                <a:cubicBezTo>
                  <a:pt x="76081" y="749633"/>
                  <a:pt x="59450" y="754455"/>
                  <a:pt x="44382" y="749389"/>
                </a:cubicBezTo>
                <a:cubicBezTo>
                  <a:pt x="43335" y="749320"/>
                  <a:pt x="42285" y="749320"/>
                  <a:pt x="41239" y="749389"/>
                </a:cubicBezTo>
                <a:cubicBezTo>
                  <a:pt x="34993" y="748966"/>
                  <a:pt x="29587" y="753687"/>
                  <a:pt x="29165" y="759933"/>
                </a:cubicBezTo>
                <a:cubicBezTo>
                  <a:pt x="29154" y="760101"/>
                  <a:pt x="29146" y="760269"/>
                  <a:pt x="29142" y="760438"/>
                </a:cubicBezTo>
                <a:cubicBezTo>
                  <a:pt x="29142" y="766593"/>
                  <a:pt x="34132" y="771582"/>
                  <a:pt x="40286" y="771582"/>
                </a:cubicBezTo>
                <a:lnTo>
                  <a:pt x="42191" y="771582"/>
                </a:lnTo>
                <a:cubicBezTo>
                  <a:pt x="35823" y="782362"/>
                  <a:pt x="21923" y="785938"/>
                  <a:pt x="11143" y="779570"/>
                </a:cubicBezTo>
                <a:cubicBezTo>
                  <a:pt x="363" y="773202"/>
                  <a:pt x="-3213" y="759302"/>
                  <a:pt x="3155" y="748522"/>
                </a:cubicBezTo>
                <a:cubicBezTo>
                  <a:pt x="7318" y="741474"/>
                  <a:pt x="14958" y="737218"/>
                  <a:pt x="23141" y="737387"/>
                </a:cubicBezTo>
                <a:lnTo>
                  <a:pt x="26475" y="737387"/>
                </a:lnTo>
                <a:close/>
                <a:moveTo>
                  <a:pt x="268410" y="15011"/>
                </a:moveTo>
                <a:cubicBezTo>
                  <a:pt x="305945" y="-5004"/>
                  <a:pt x="350985" y="-5004"/>
                  <a:pt x="388520" y="15011"/>
                </a:cubicBezTo>
                <a:close/>
                <a:moveTo>
                  <a:pt x="173160" y="128073"/>
                </a:moveTo>
                <a:cubicBezTo>
                  <a:pt x="173160" y="128073"/>
                  <a:pt x="192210" y="125025"/>
                  <a:pt x="223357" y="118548"/>
                </a:cubicBezTo>
                <a:lnTo>
                  <a:pt x="235168" y="90735"/>
                </a:lnTo>
                <a:cubicBezTo>
                  <a:pt x="235168" y="90735"/>
                  <a:pt x="222309" y="91973"/>
                  <a:pt x="188495" y="108833"/>
                </a:cubicBezTo>
                <a:cubicBezTo>
                  <a:pt x="173506" y="115480"/>
                  <a:pt x="159292" y="123753"/>
                  <a:pt x="146109" y="133502"/>
                </a:cubicBezTo>
                <a:cubicBezTo>
                  <a:pt x="193345" y="141370"/>
                  <a:pt x="241103" y="145700"/>
                  <a:pt x="288984" y="146456"/>
                </a:cubicBezTo>
                <a:cubicBezTo>
                  <a:pt x="337035" y="145962"/>
                  <a:pt x="385007" y="142462"/>
                  <a:pt x="432621" y="135979"/>
                </a:cubicBezTo>
                <a:cubicBezTo>
                  <a:pt x="434235" y="123028"/>
                  <a:pt x="434808" y="109969"/>
                  <a:pt x="434336" y="96926"/>
                </a:cubicBezTo>
                <a:cubicBezTo>
                  <a:pt x="433615" y="83142"/>
                  <a:pt x="431574" y="69459"/>
                  <a:pt x="428240" y="56064"/>
                </a:cubicBezTo>
                <a:cubicBezTo>
                  <a:pt x="428678" y="67649"/>
                  <a:pt x="427816" y="79247"/>
                  <a:pt x="425668" y="90640"/>
                </a:cubicBezTo>
                <a:cubicBezTo>
                  <a:pt x="423668" y="100517"/>
                  <a:pt x="420469" y="110113"/>
                  <a:pt x="416143" y="119215"/>
                </a:cubicBezTo>
                <a:cubicBezTo>
                  <a:pt x="374612" y="129757"/>
                  <a:pt x="331927" y="135069"/>
                  <a:pt x="289079" y="135026"/>
                </a:cubicBezTo>
                <a:cubicBezTo>
                  <a:pt x="250270" y="136550"/>
                  <a:pt x="211405" y="134188"/>
                  <a:pt x="173065" y="127978"/>
                </a:cubicBezTo>
                <a:close/>
                <a:moveTo>
                  <a:pt x="245455" y="113881"/>
                </a:moveTo>
                <a:cubicBezTo>
                  <a:pt x="264981" y="109499"/>
                  <a:pt x="287365" y="104356"/>
                  <a:pt x="312130" y="96926"/>
                </a:cubicBezTo>
                <a:cubicBezTo>
                  <a:pt x="390902" y="74447"/>
                  <a:pt x="424715" y="43777"/>
                  <a:pt x="424715" y="43777"/>
                </a:cubicBezTo>
                <a:lnTo>
                  <a:pt x="394140" y="43777"/>
                </a:lnTo>
                <a:lnTo>
                  <a:pt x="394140" y="22631"/>
                </a:lnTo>
                <a:cubicBezTo>
                  <a:pt x="373047" y="29990"/>
                  <a:pt x="350853" y="33695"/>
                  <a:pt x="328513" y="33585"/>
                </a:cubicBezTo>
                <a:cubicBezTo>
                  <a:pt x="306458" y="33468"/>
                  <a:pt x="284527" y="30262"/>
                  <a:pt x="263362" y="24060"/>
                </a:cubicBezTo>
                <a:lnTo>
                  <a:pt x="253170" y="47587"/>
                </a:lnTo>
                <a:cubicBezTo>
                  <a:pt x="258204" y="51044"/>
                  <a:pt x="263921" y="53382"/>
                  <a:pt x="269934" y="54445"/>
                </a:cubicBezTo>
                <a:cubicBezTo>
                  <a:pt x="276534" y="56331"/>
                  <a:pt x="283294" y="57606"/>
                  <a:pt x="290127" y="58255"/>
                </a:cubicBezTo>
                <a:cubicBezTo>
                  <a:pt x="286774" y="68067"/>
                  <a:pt x="281531" y="77127"/>
                  <a:pt x="274697" y="84925"/>
                </a:cubicBezTo>
                <a:cubicBezTo>
                  <a:pt x="265463" y="95052"/>
                  <a:pt x="255702" y="104685"/>
                  <a:pt x="245455" y="113786"/>
                </a:cubicBezTo>
                <a:close/>
                <a:moveTo>
                  <a:pt x="274030" y="121120"/>
                </a:moveTo>
                <a:cubicBezTo>
                  <a:pt x="274030" y="121120"/>
                  <a:pt x="286317" y="122263"/>
                  <a:pt x="292223" y="122549"/>
                </a:cubicBezTo>
                <a:cubicBezTo>
                  <a:pt x="296938" y="122675"/>
                  <a:pt x="301655" y="122388"/>
                  <a:pt x="306320" y="121691"/>
                </a:cubicBezTo>
                <a:cubicBezTo>
                  <a:pt x="307745" y="120023"/>
                  <a:pt x="308931" y="118163"/>
                  <a:pt x="309844" y="116167"/>
                </a:cubicBezTo>
                <a:cubicBezTo>
                  <a:pt x="310987" y="113500"/>
                  <a:pt x="312320" y="109404"/>
                  <a:pt x="312320" y="109404"/>
                </a:cubicBezTo>
                <a:cubicBezTo>
                  <a:pt x="312320" y="109404"/>
                  <a:pt x="301557" y="113309"/>
                  <a:pt x="294699" y="115405"/>
                </a:cubicBezTo>
                <a:cubicBezTo>
                  <a:pt x="287841" y="117500"/>
                  <a:pt x="273744" y="121025"/>
                  <a:pt x="273744" y="121025"/>
                </a:cubicBezTo>
                <a:close/>
                <a:moveTo>
                  <a:pt x="323846" y="112452"/>
                </a:moveTo>
                <a:cubicBezTo>
                  <a:pt x="323846" y="112452"/>
                  <a:pt x="336419" y="113690"/>
                  <a:pt x="342419" y="113690"/>
                </a:cubicBezTo>
                <a:cubicBezTo>
                  <a:pt x="347239" y="113577"/>
                  <a:pt x="352044" y="113132"/>
                  <a:pt x="356802" y="112357"/>
                </a:cubicBezTo>
                <a:cubicBezTo>
                  <a:pt x="358173" y="110192"/>
                  <a:pt x="359322" y="107894"/>
                  <a:pt x="360231" y="105499"/>
                </a:cubicBezTo>
                <a:cubicBezTo>
                  <a:pt x="361211" y="102946"/>
                  <a:pt x="361914" y="100296"/>
                  <a:pt x="362327" y="97593"/>
                </a:cubicBezTo>
                <a:cubicBezTo>
                  <a:pt x="362327" y="97593"/>
                  <a:pt x="351563" y="102737"/>
                  <a:pt x="344515" y="105118"/>
                </a:cubicBezTo>
                <a:cubicBezTo>
                  <a:pt x="337466" y="107499"/>
                  <a:pt x="323560" y="112357"/>
                  <a:pt x="323560" y="112357"/>
                </a:cubicBezTo>
                <a:close/>
                <a:moveTo>
                  <a:pt x="372042" y="100546"/>
                </a:moveTo>
                <a:cubicBezTo>
                  <a:pt x="372042" y="100546"/>
                  <a:pt x="385949" y="101594"/>
                  <a:pt x="392045" y="101117"/>
                </a:cubicBezTo>
                <a:cubicBezTo>
                  <a:pt x="396824" y="100905"/>
                  <a:pt x="401544" y="99974"/>
                  <a:pt x="406046" y="98355"/>
                </a:cubicBezTo>
                <a:cubicBezTo>
                  <a:pt x="407315" y="95935"/>
                  <a:pt x="408306" y="93378"/>
                  <a:pt x="408999" y="90735"/>
                </a:cubicBezTo>
                <a:cubicBezTo>
                  <a:pt x="409883" y="87624"/>
                  <a:pt x="410458" y="84434"/>
                  <a:pt x="410714" y="81210"/>
                </a:cubicBezTo>
                <a:cubicBezTo>
                  <a:pt x="410714" y="81210"/>
                  <a:pt x="399284" y="88354"/>
                  <a:pt x="391664" y="91973"/>
                </a:cubicBezTo>
                <a:cubicBezTo>
                  <a:pt x="384044" y="95593"/>
                  <a:pt x="372042" y="100546"/>
                  <a:pt x="372042" y="100546"/>
                </a:cubicBezTo>
                <a:close/>
                <a:moveTo>
                  <a:pt x="817622" y="250279"/>
                </a:moveTo>
                <a:lnTo>
                  <a:pt x="753042" y="342481"/>
                </a:lnTo>
                <a:lnTo>
                  <a:pt x="688272" y="250279"/>
                </a:lnTo>
                <a:lnTo>
                  <a:pt x="599975" y="250279"/>
                </a:lnTo>
                <a:lnTo>
                  <a:pt x="715895" y="406965"/>
                </a:lnTo>
                <a:lnTo>
                  <a:pt x="715895" y="544982"/>
                </a:lnTo>
                <a:lnTo>
                  <a:pt x="789523" y="544982"/>
                </a:lnTo>
                <a:lnTo>
                  <a:pt x="789523" y="406965"/>
                </a:lnTo>
                <a:lnTo>
                  <a:pt x="905442" y="250279"/>
                </a:lnTo>
                <a:close/>
                <a:moveTo>
                  <a:pt x="1733355" y="250279"/>
                </a:moveTo>
                <a:lnTo>
                  <a:pt x="1639820" y="383629"/>
                </a:lnTo>
                <a:lnTo>
                  <a:pt x="1639820" y="250279"/>
                </a:lnTo>
                <a:lnTo>
                  <a:pt x="1566096" y="250279"/>
                </a:lnTo>
                <a:lnTo>
                  <a:pt x="1566096" y="545554"/>
                </a:lnTo>
                <a:lnTo>
                  <a:pt x="1639820" y="545554"/>
                </a:lnTo>
                <a:lnTo>
                  <a:pt x="1639820" y="406489"/>
                </a:lnTo>
                <a:lnTo>
                  <a:pt x="1756596" y="544982"/>
                </a:lnTo>
                <a:lnTo>
                  <a:pt x="1848417" y="544982"/>
                </a:lnTo>
                <a:lnTo>
                  <a:pt x="1718210" y="388391"/>
                </a:lnTo>
                <a:lnTo>
                  <a:pt x="1813460" y="249993"/>
                </a:lnTo>
                <a:close/>
                <a:moveTo>
                  <a:pt x="1154045" y="399631"/>
                </a:moveTo>
                <a:cubicBezTo>
                  <a:pt x="1154045" y="451542"/>
                  <a:pt x="1115278" y="489166"/>
                  <a:pt x="1061843" y="489166"/>
                </a:cubicBezTo>
                <a:cubicBezTo>
                  <a:pt x="1006217" y="489166"/>
                  <a:pt x="968783" y="452876"/>
                  <a:pt x="968783" y="399250"/>
                </a:cubicBezTo>
                <a:cubicBezTo>
                  <a:pt x="968783" y="343814"/>
                  <a:pt x="1004978" y="308858"/>
                  <a:pt x="1060985" y="308858"/>
                </a:cubicBezTo>
                <a:cubicBezTo>
                  <a:pt x="1116992" y="308858"/>
                  <a:pt x="1154521" y="344195"/>
                  <a:pt x="1154045" y="399631"/>
                </a:cubicBezTo>
                <a:close/>
                <a:moveTo>
                  <a:pt x="1061366" y="246088"/>
                </a:moveTo>
                <a:cubicBezTo>
                  <a:pt x="966116" y="246088"/>
                  <a:pt x="892869" y="312287"/>
                  <a:pt x="892869" y="397916"/>
                </a:cubicBezTo>
                <a:cubicBezTo>
                  <a:pt x="892869" y="483546"/>
                  <a:pt x="966116" y="548888"/>
                  <a:pt x="1060033" y="548888"/>
                </a:cubicBezTo>
                <a:cubicBezTo>
                  <a:pt x="1156140" y="548888"/>
                  <a:pt x="1229864" y="483546"/>
                  <a:pt x="1229864" y="397916"/>
                </a:cubicBezTo>
                <a:cubicBezTo>
                  <a:pt x="1229864" y="312287"/>
                  <a:pt x="1156235" y="246088"/>
                  <a:pt x="1061366" y="246088"/>
                </a:cubicBezTo>
                <a:close/>
                <a:moveTo>
                  <a:pt x="1342259" y="303238"/>
                </a:moveTo>
                <a:lnTo>
                  <a:pt x="1379311" y="303238"/>
                </a:lnTo>
                <a:cubicBezTo>
                  <a:pt x="1406457" y="303238"/>
                  <a:pt x="1420268" y="314477"/>
                  <a:pt x="1420268" y="336956"/>
                </a:cubicBezTo>
                <a:cubicBezTo>
                  <a:pt x="1420910" y="354462"/>
                  <a:pt x="1407238" y="369173"/>
                  <a:pt x="1389733" y="369814"/>
                </a:cubicBezTo>
                <a:cubicBezTo>
                  <a:pt x="1388989" y="369842"/>
                  <a:pt x="1388246" y="369843"/>
                  <a:pt x="1387502" y="369818"/>
                </a:cubicBezTo>
                <a:lnTo>
                  <a:pt x="1378454" y="369818"/>
                </a:lnTo>
                <a:lnTo>
                  <a:pt x="1372834" y="369818"/>
                </a:lnTo>
                <a:lnTo>
                  <a:pt x="1342259" y="369818"/>
                </a:lnTo>
                <a:lnTo>
                  <a:pt x="1342259" y="303619"/>
                </a:lnTo>
                <a:close/>
                <a:moveTo>
                  <a:pt x="1268154" y="544601"/>
                </a:moveTo>
                <a:lnTo>
                  <a:pt x="1342259" y="544601"/>
                </a:lnTo>
                <a:lnTo>
                  <a:pt x="1342259" y="424682"/>
                </a:lnTo>
                <a:lnTo>
                  <a:pt x="1353117" y="424682"/>
                </a:lnTo>
                <a:cubicBezTo>
                  <a:pt x="1360212" y="424078"/>
                  <a:pt x="1367358" y="424658"/>
                  <a:pt x="1374263" y="426396"/>
                </a:cubicBezTo>
                <a:cubicBezTo>
                  <a:pt x="1388074" y="430301"/>
                  <a:pt x="1402266" y="446780"/>
                  <a:pt x="1413506" y="472211"/>
                </a:cubicBezTo>
                <a:lnTo>
                  <a:pt x="1424650" y="497357"/>
                </a:lnTo>
                <a:lnTo>
                  <a:pt x="1433318" y="516407"/>
                </a:lnTo>
                <a:lnTo>
                  <a:pt x="1438937" y="529838"/>
                </a:lnTo>
                <a:lnTo>
                  <a:pt x="1444557" y="541934"/>
                </a:lnTo>
                <a:lnTo>
                  <a:pt x="1446272" y="544982"/>
                </a:lnTo>
                <a:lnTo>
                  <a:pt x="1526853" y="544982"/>
                </a:lnTo>
                <a:lnTo>
                  <a:pt x="1524758" y="540220"/>
                </a:lnTo>
                <a:lnTo>
                  <a:pt x="1516947" y="523742"/>
                </a:lnTo>
                <a:lnTo>
                  <a:pt x="1507898" y="503834"/>
                </a:lnTo>
                <a:lnTo>
                  <a:pt x="1500088" y="487356"/>
                </a:lnTo>
                <a:lnTo>
                  <a:pt x="1488467" y="462210"/>
                </a:lnTo>
                <a:cubicBezTo>
                  <a:pt x="1474656" y="431540"/>
                  <a:pt x="1461797" y="414585"/>
                  <a:pt x="1446272" y="406775"/>
                </a:cubicBezTo>
                <a:cubicBezTo>
                  <a:pt x="1455502" y="402949"/>
                  <a:pt x="1464082" y="397711"/>
                  <a:pt x="1471703" y="391249"/>
                </a:cubicBezTo>
                <a:cubicBezTo>
                  <a:pt x="1487828" y="376648"/>
                  <a:pt x="1496944" y="355851"/>
                  <a:pt x="1496754" y="334099"/>
                </a:cubicBezTo>
                <a:cubicBezTo>
                  <a:pt x="1496366" y="305885"/>
                  <a:pt x="1482118" y="279668"/>
                  <a:pt x="1458654" y="263995"/>
                </a:cubicBezTo>
                <a:cubicBezTo>
                  <a:pt x="1439604" y="252279"/>
                  <a:pt x="1424174" y="249326"/>
                  <a:pt x="1381502" y="249326"/>
                </a:cubicBezTo>
                <a:lnTo>
                  <a:pt x="1268154" y="249326"/>
                </a:lnTo>
                <a:lnTo>
                  <a:pt x="1268154" y="544601"/>
                </a:lnTo>
                <a:close/>
                <a:moveTo>
                  <a:pt x="929826" y="96926"/>
                </a:moveTo>
                <a:cubicBezTo>
                  <a:pt x="910376" y="96189"/>
                  <a:pt x="894011" y="111359"/>
                  <a:pt x="893274" y="130809"/>
                </a:cubicBezTo>
                <a:cubicBezTo>
                  <a:pt x="893261" y="131167"/>
                  <a:pt x="893253" y="131525"/>
                  <a:pt x="893250" y="131883"/>
                </a:cubicBezTo>
                <a:cubicBezTo>
                  <a:pt x="893227" y="150979"/>
                  <a:pt x="908688" y="166478"/>
                  <a:pt x="927783" y="166501"/>
                </a:cubicBezTo>
                <a:cubicBezTo>
                  <a:pt x="928369" y="166502"/>
                  <a:pt x="928955" y="166488"/>
                  <a:pt x="929540" y="166459"/>
                </a:cubicBezTo>
                <a:cubicBezTo>
                  <a:pt x="938114" y="166628"/>
                  <a:pt x="946584" y="164560"/>
                  <a:pt x="954115" y="160458"/>
                </a:cubicBezTo>
                <a:lnTo>
                  <a:pt x="954115" y="150362"/>
                </a:lnTo>
                <a:cubicBezTo>
                  <a:pt x="947041" y="155129"/>
                  <a:pt x="938736" y="157743"/>
                  <a:pt x="930207" y="157886"/>
                </a:cubicBezTo>
                <a:cubicBezTo>
                  <a:pt x="916296" y="158782"/>
                  <a:pt x="904292" y="148230"/>
                  <a:pt x="903396" y="134319"/>
                </a:cubicBezTo>
                <a:cubicBezTo>
                  <a:pt x="903354" y="133667"/>
                  <a:pt x="903338" y="133013"/>
                  <a:pt x="903347" y="132359"/>
                </a:cubicBezTo>
                <a:cubicBezTo>
                  <a:pt x="903275" y="118209"/>
                  <a:pt x="914688" y="106679"/>
                  <a:pt x="928839" y="106608"/>
                </a:cubicBezTo>
                <a:cubicBezTo>
                  <a:pt x="929327" y="106605"/>
                  <a:pt x="929815" y="106617"/>
                  <a:pt x="930302" y="106642"/>
                </a:cubicBezTo>
                <a:cubicBezTo>
                  <a:pt x="938486" y="106770"/>
                  <a:pt x="946483" y="109107"/>
                  <a:pt x="953448" y="113405"/>
                </a:cubicBezTo>
                <a:lnTo>
                  <a:pt x="953448" y="102927"/>
                </a:lnTo>
                <a:cubicBezTo>
                  <a:pt x="946097" y="99397"/>
                  <a:pt x="938075" y="97481"/>
                  <a:pt x="929921" y="97307"/>
                </a:cubicBezTo>
                <a:close/>
                <a:moveTo>
                  <a:pt x="1018218" y="97784"/>
                </a:moveTo>
                <a:lnTo>
                  <a:pt x="1027743" y="97784"/>
                </a:lnTo>
                <a:lnTo>
                  <a:pt x="1027743" y="165602"/>
                </a:lnTo>
                <a:lnTo>
                  <a:pt x="1018218" y="165602"/>
                </a:lnTo>
                <a:close/>
                <a:moveTo>
                  <a:pt x="1088798" y="97784"/>
                </a:moveTo>
                <a:lnTo>
                  <a:pt x="1088798" y="106356"/>
                </a:lnTo>
                <a:lnTo>
                  <a:pt x="1111944" y="106356"/>
                </a:lnTo>
                <a:lnTo>
                  <a:pt x="1111944" y="165602"/>
                </a:lnTo>
                <a:lnTo>
                  <a:pt x="1121469" y="165602"/>
                </a:lnTo>
                <a:lnTo>
                  <a:pt x="1121469" y="106737"/>
                </a:lnTo>
                <a:lnTo>
                  <a:pt x="1144996" y="106737"/>
                </a:lnTo>
                <a:lnTo>
                  <a:pt x="1144996" y="97879"/>
                </a:lnTo>
                <a:close/>
                <a:moveTo>
                  <a:pt x="1246913" y="97784"/>
                </a:moveTo>
                <a:lnTo>
                  <a:pt x="1228625" y="121120"/>
                </a:lnTo>
                <a:lnTo>
                  <a:pt x="1210242" y="97879"/>
                </a:lnTo>
                <a:lnTo>
                  <a:pt x="1198526" y="97879"/>
                </a:lnTo>
                <a:lnTo>
                  <a:pt x="1223482" y="129788"/>
                </a:lnTo>
                <a:lnTo>
                  <a:pt x="1223482" y="165697"/>
                </a:lnTo>
                <a:lnTo>
                  <a:pt x="1233007" y="165697"/>
                </a:lnTo>
                <a:lnTo>
                  <a:pt x="1233007" y="130073"/>
                </a:lnTo>
                <a:lnTo>
                  <a:pt x="1258724" y="97879"/>
                </a:lnTo>
                <a:close/>
                <a:moveTo>
                  <a:pt x="1530949" y="97784"/>
                </a:moveTo>
                <a:lnTo>
                  <a:pt x="1530949" y="165602"/>
                </a:lnTo>
                <a:lnTo>
                  <a:pt x="1540474" y="165602"/>
                </a:lnTo>
                <a:lnTo>
                  <a:pt x="1540474" y="134455"/>
                </a:lnTo>
                <a:lnTo>
                  <a:pt x="1566763" y="134455"/>
                </a:lnTo>
                <a:lnTo>
                  <a:pt x="1566763" y="125692"/>
                </a:lnTo>
                <a:lnTo>
                  <a:pt x="1540760" y="125692"/>
                </a:lnTo>
                <a:lnTo>
                  <a:pt x="1540760" y="107404"/>
                </a:lnTo>
                <a:lnTo>
                  <a:pt x="1567049" y="107404"/>
                </a:lnTo>
                <a:lnTo>
                  <a:pt x="1567049" y="97879"/>
                </a:lnTo>
                <a:close/>
                <a:moveTo>
                  <a:pt x="1430746" y="105975"/>
                </a:moveTo>
                <a:cubicBezTo>
                  <a:pt x="1444941" y="106449"/>
                  <a:pt x="1456065" y="118340"/>
                  <a:pt x="1455592" y="132536"/>
                </a:cubicBezTo>
                <a:cubicBezTo>
                  <a:pt x="1455118" y="146731"/>
                  <a:pt x="1443226" y="157855"/>
                  <a:pt x="1429031" y="157382"/>
                </a:cubicBezTo>
                <a:cubicBezTo>
                  <a:pt x="1415211" y="156921"/>
                  <a:pt x="1404230" y="145615"/>
                  <a:pt x="1404171" y="131788"/>
                </a:cubicBezTo>
                <a:cubicBezTo>
                  <a:pt x="1404207" y="117742"/>
                  <a:pt x="1415622" y="106385"/>
                  <a:pt x="1429668" y="106421"/>
                </a:cubicBezTo>
                <a:cubicBezTo>
                  <a:pt x="1430059" y="106422"/>
                  <a:pt x="1430450" y="106432"/>
                  <a:pt x="1430841" y="106451"/>
                </a:cubicBezTo>
                <a:close/>
                <a:moveTo>
                  <a:pt x="1394170" y="131788"/>
                </a:moveTo>
                <a:cubicBezTo>
                  <a:pt x="1393998" y="150725"/>
                  <a:pt x="1409210" y="166216"/>
                  <a:pt x="1428147" y="166388"/>
                </a:cubicBezTo>
                <a:cubicBezTo>
                  <a:pt x="1428696" y="166393"/>
                  <a:pt x="1429245" y="166385"/>
                  <a:pt x="1429793" y="166364"/>
                </a:cubicBezTo>
                <a:cubicBezTo>
                  <a:pt x="1448994" y="167786"/>
                  <a:pt x="1465713" y="153374"/>
                  <a:pt x="1467135" y="134173"/>
                </a:cubicBezTo>
                <a:cubicBezTo>
                  <a:pt x="1468557" y="114972"/>
                  <a:pt x="1454145" y="98253"/>
                  <a:pt x="1434944" y="96831"/>
                </a:cubicBezTo>
                <a:cubicBezTo>
                  <a:pt x="1433230" y="96704"/>
                  <a:pt x="1431508" y="96704"/>
                  <a:pt x="1429793" y="96831"/>
                </a:cubicBezTo>
                <a:cubicBezTo>
                  <a:pt x="1410814" y="96191"/>
                  <a:pt x="1394909" y="111058"/>
                  <a:pt x="1394268" y="130037"/>
                </a:cubicBezTo>
                <a:cubicBezTo>
                  <a:pt x="1394243" y="130779"/>
                  <a:pt x="1394242" y="131522"/>
                  <a:pt x="1394265" y="132264"/>
                </a:cubicBezTo>
                <a:close/>
                <a:moveTo>
                  <a:pt x="918872" y="629088"/>
                </a:moveTo>
                <a:cubicBezTo>
                  <a:pt x="899423" y="628351"/>
                  <a:pt x="883058" y="643521"/>
                  <a:pt x="882321" y="662971"/>
                </a:cubicBezTo>
                <a:cubicBezTo>
                  <a:pt x="882307" y="663329"/>
                  <a:pt x="882299" y="663687"/>
                  <a:pt x="882296" y="664045"/>
                </a:cubicBezTo>
                <a:cubicBezTo>
                  <a:pt x="882273" y="683141"/>
                  <a:pt x="897734" y="698640"/>
                  <a:pt x="916830" y="698663"/>
                </a:cubicBezTo>
                <a:cubicBezTo>
                  <a:pt x="917416" y="698664"/>
                  <a:pt x="918001" y="698650"/>
                  <a:pt x="918587" y="698621"/>
                </a:cubicBezTo>
                <a:cubicBezTo>
                  <a:pt x="927161" y="698790"/>
                  <a:pt x="935630" y="696722"/>
                  <a:pt x="943161" y="692620"/>
                </a:cubicBezTo>
                <a:lnTo>
                  <a:pt x="943161" y="682142"/>
                </a:lnTo>
                <a:cubicBezTo>
                  <a:pt x="936087" y="686910"/>
                  <a:pt x="927783" y="689524"/>
                  <a:pt x="919253" y="689667"/>
                </a:cubicBezTo>
                <a:cubicBezTo>
                  <a:pt x="905342" y="690563"/>
                  <a:pt x="893338" y="680011"/>
                  <a:pt x="892443" y="666100"/>
                </a:cubicBezTo>
                <a:cubicBezTo>
                  <a:pt x="892401" y="665447"/>
                  <a:pt x="892384" y="664794"/>
                  <a:pt x="892393" y="664140"/>
                </a:cubicBezTo>
                <a:cubicBezTo>
                  <a:pt x="892321" y="649990"/>
                  <a:pt x="903734" y="638460"/>
                  <a:pt x="917885" y="638388"/>
                </a:cubicBezTo>
                <a:cubicBezTo>
                  <a:pt x="918373" y="638386"/>
                  <a:pt x="918861" y="638397"/>
                  <a:pt x="919349" y="638423"/>
                </a:cubicBezTo>
                <a:cubicBezTo>
                  <a:pt x="927532" y="638551"/>
                  <a:pt x="935529" y="640888"/>
                  <a:pt x="942494" y="645185"/>
                </a:cubicBezTo>
                <a:lnTo>
                  <a:pt x="942494" y="634708"/>
                </a:lnTo>
                <a:cubicBezTo>
                  <a:pt x="935114" y="631164"/>
                  <a:pt x="927058" y="629248"/>
                  <a:pt x="918872" y="629088"/>
                </a:cubicBezTo>
                <a:close/>
                <a:moveTo>
                  <a:pt x="1167189" y="629945"/>
                </a:moveTo>
                <a:lnTo>
                  <a:pt x="1167189" y="668045"/>
                </a:lnTo>
                <a:cubicBezTo>
                  <a:pt x="1167236" y="671234"/>
                  <a:pt x="1167013" y="674420"/>
                  <a:pt x="1166522" y="677570"/>
                </a:cubicBezTo>
                <a:cubicBezTo>
                  <a:pt x="1164104" y="685838"/>
                  <a:pt x="1156010" y="691099"/>
                  <a:pt x="1147472" y="689953"/>
                </a:cubicBezTo>
                <a:cubicBezTo>
                  <a:pt x="1141893" y="690253"/>
                  <a:pt x="1136440" y="688217"/>
                  <a:pt x="1132423" y="684333"/>
                </a:cubicBezTo>
                <a:cubicBezTo>
                  <a:pt x="1129089" y="680904"/>
                  <a:pt x="1128137" y="677380"/>
                  <a:pt x="1128137" y="668426"/>
                </a:cubicBezTo>
                <a:lnTo>
                  <a:pt x="1128137" y="630326"/>
                </a:lnTo>
                <a:lnTo>
                  <a:pt x="1118612" y="630326"/>
                </a:lnTo>
                <a:lnTo>
                  <a:pt x="1118612" y="668426"/>
                </a:lnTo>
                <a:cubicBezTo>
                  <a:pt x="1118274" y="673028"/>
                  <a:pt x="1118823" y="677653"/>
                  <a:pt x="1120231" y="682047"/>
                </a:cubicBezTo>
                <a:cubicBezTo>
                  <a:pt x="1124669" y="693115"/>
                  <a:pt x="1135894" y="699912"/>
                  <a:pt x="1147758" y="698716"/>
                </a:cubicBezTo>
                <a:cubicBezTo>
                  <a:pt x="1155539" y="699042"/>
                  <a:pt x="1163158" y="696423"/>
                  <a:pt x="1169094" y="691382"/>
                </a:cubicBezTo>
                <a:cubicBezTo>
                  <a:pt x="1171963" y="688809"/>
                  <a:pt x="1174099" y="685523"/>
                  <a:pt x="1175285" y="681857"/>
                </a:cubicBezTo>
                <a:cubicBezTo>
                  <a:pt x="1176631" y="677548"/>
                  <a:pt x="1177149" y="673023"/>
                  <a:pt x="1176809" y="668522"/>
                </a:cubicBezTo>
                <a:lnTo>
                  <a:pt x="1176809" y="630422"/>
                </a:lnTo>
                <a:lnTo>
                  <a:pt x="1167284" y="630422"/>
                </a:lnTo>
                <a:close/>
                <a:moveTo>
                  <a:pt x="1285680" y="629945"/>
                </a:moveTo>
                <a:lnTo>
                  <a:pt x="1285680" y="682523"/>
                </a:lnTo>
                <a:lnTo>
                  <a:pt x="1240151" y="629945"/>
                </a:lnTo>
                <a:lnTo>
                  <a:pt x="1232340" y="629945"/>
                </a:lnTo>
                <a:lnTo>
                  <a:pt x="1232340" y="697954"/>
                </a:lnTo>
                <a:lnTo>
                  <a:pt x="1241865" y="697954"/>
                </a:lnTo>
                <a:lnTo>
                  <a:pt x="1241865" y="645566"/>
                </a:lnTo>
                <a:lnTo>
                  <a:pt x="1286442" y="697954"/>
                </a:lnTo>
                <a:lnTo>
                  <a:pt x="1294729" y="697954"/>
                </a:lnTo>
                <a:lnTo>
                  <a:pt x="1294729" y="630041"/>
                </a:lnTo>
                <a:close/>
                <a:moveTo>
                  <a:pt x="1385026" y="629088"/>
                </a:moveTo>
                <a:cubicBezTo>
                  <a:pt x="1365576" y="628351"/>
                  <a:pt x="1349211" y="643521"/>
                  <a:pt x="1348474" y="662971"/>
                </a:cubicBezTo>
                <a:cubicBezTo>
                  <a:pt x="1348461" y="663329"/>
                  <a:pt x="1348453" y="663687"/>
                  <a:pt x="1348450" y="664045"/>
                </a:cubicBezTo>
                <a:cubicBezTo>
                  <a:pt x="1348427" y="674350"/>
                  <a:pt x="1353002" y="684129"/>
                  <a:pt x="1360928" y="690715"/>
                </a:cubicBezTo>
                <a:cubicBezTo>
                  <a:pt x="1367600" y="696240"/>
                  <a:pt x="1376086" y="699092"/>
                  <a:pt x="1384740" y="698716"/>
                </a:cubicBezTo>
                <a:cubicBezTo>
                  <a:pt x="1393314" y="698885"/>
                  <a:pt x="1401784" y="696817"/>
                  <a:pt x="1409315" y="692715"/>
                </a:cubicBezTo>
                <a:lnTo>
                  <a:pt x="1409315" y="682142"/>
                </a:lnTo>
                <a:cubicBezTo>
                  <a:pt x="1402214" y="686928"/>
                  <a:pt x="1393873" y="689542"/>
                  <a:pt x="1385312" y="689667"/>
                </a:cubicBezTo>
                <a:cubicBezTo>
                  <a:pt x="1371400" y="690563"/>
                  <a:pt x="1359396" y="680011"/>
                  <a:pt x="1358501" y="666100"/>
                </a:cubicBezTo>
                <a:cubicBezTo>
                  <a:pt x="1358459" y="665447"/>
                  <a:pt x="1358442" y="664794"/>
                  <a:pt x="1358451" y="664140"/>
                </a:cubicBezTo>
                <a:cubicBezTo>
                  <a:pt x="1358379" y="649990"/>
                  <a:pt x="1369792" y="638460"/>
                  <a:pt x="1383943" y="638388"/>
                </a:cubicBezTo>
                <a:cubicBezTo>
                  <a:pt x="1384431" y="638386"/>
                  <a:pt x="1384919" y="638397"/>
                  <a:pt x="1385407" y="638423"/>
                </a:cubicBezTo>
                <a:cubicBezTo>
                  <a:pt x="1393590" y="638551"/>
                  <a:pt x="1401587" y="640888"/>
                  <a:pt x="1408553" y="645185"/>
                </a:cubicBezTo>
                <a:lnTo>
                  <a:pt x="1408553" y="634708"/>
                </a:lnTo>
                <a:cubicBezTo>
                  <a:pt x="1401209" y="631155"/>
                  <a:pt x="1393182" y="629238"/>
                  <a:pt x="1385026" y="629088"/>
                </a:cubicBezTo>
                <a:close/>
                <a:moveTo>
                  <a:pt x="1463131" y="629945"/>
                </a:moveTo>
                <a:lnTo>
                  <a:pt x="1472656" y="629945"/>
                </a:lnTo>
                <a:lnTo>
                  <a:pt x="1472656" y="697954"/>
                </a:lnTo>
                <a:lnTo>
                  <a:pt x="1463131" y="697954"/>
                </a:lnTo>
                <a:close/>
                <a:moveTo>
                  <a:pt x="1529044" y="629945"/>
                </a:moveTo>
                <a:lnTo>
                  <a:pt x="1529044" y="697954"/>
                </a:lnTo>
                <a:lnTo>
                  <a:pt x="1569239" y="697954"/>
                </a:lnTo>
                <a:lnTo>
                  <a:pt x="1569239" y="689096"/>
                </a:lnTo>
                <a:lnTo>
                  <a:pt x="1538855" y="689096"/>
                </a:lnTo>
                <a:lnTo>
                  <a:pt x="1538855" y="630041"/>
                </a:lnTo>
                <a:close/>
                <a:moveTo>
                  <a:pt x="1030410" y="638137"/>
                </a:moveTo>
                <a:cubicBezTo>
                  <a:pt x="1044606" y="638611"/>
                  <a:pt x="1055730" y="650502"/>
                  <a:pt x="1055256" y="664698"/>
                </a:cubicBezTo>
                <a:cubicBezTo>
                  <a:pt x="1054782" y="678893"/>
                  <a:pt x="1042891" y="690017"/>
                  <a:pt x="1028695" y="689543"/>
                </a:cubicBezTo>
                <a:cubicBezTo>
                  <a:pt x="1014876" y="689082"/>
                  <a:pt x="1003894" y="677777"/>
                  <a:pt x="1003835" y="663950"/>
                </a:cubicBezTo>
                <a:cubicBezTo>
                  <a:pt x="1003663" y="649905"/>
                  <a:pt x="1014909" y="638380"/>
                  <a:pt x="1028954" y="638208"/>
                </a:cubicBezTo>
                <a:cubicBezTo>
                  <a:pt x="1029439" y="638202"/>
                  <a:pt x="1029925" y="638210"/>
                  <a:pt x="1030410" y="638232"/>
                </a:cubicBezTo>
                <a:close/>
                <a:moveTo>
                  <a:pt x="993834" y="663950"/>
                </a:moveTo>
                <a:cubicBezTo>
                  <a:pt x="993613" y="682886"/>
                  <a:pt x="1008785" y="698416"/>
                  <a:pt x="1027722" y="698637"/>
                </a:cubicBezTo>
                <a:cubicBezTo>
                  <a:pt x="1028237" y="698643"/>
                  <a:pt x="1028752" y="698638"/>
                  <a:pt x="1029267" y="698621"/>
                </a:cubicBezTo>
                <a:cubicBezTo>
                  <a:pt x="1048468" y="700043"/>
                  <a:pt x="1065186" y="685631"/>
                  <a:pt x="1066609" y="666430"/>
                </a:cubicBezTo>
                <a:cubicBezTo>
                  <a:pt x="1068031" y="647229"/>
                  <a:pt x="1053619" y="630510"/>
                  <a:pt x="1034418" y="629088"/>
                </a:cubicBezTo>
                <a:cubicBezTo>
                  <a:pt x="1032703" y="628961"/>
                  <a:pt x="1030982" y="628961"/>
                  <a:pt x="1029267" y="629088"/>
                </a:cubicBezTo>
                <a:cubicBezTo>
                  <a:pt x="1010230" y="628613"/>
                  <a:pt x="994412" y="643660"/>
                  <a:pt x="993937" y="662697"/>
                </a:cubicBezTo>
                <a:cubicBezTo>
                  <a:pt x="993925" y="663146"/>
                  <a:pt x="993923" y="663596"/>
                  <a:pt x="993929" y="664045"/>
                </a:cubicBez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Text Box 2">
            <a:extLst>
              <a:ext uri="{FF2B5EF4-FFF2-40B4-BE49-F238E27FC236}">
                <a16:creationId xmlns:a16="http://schemas.microsoft.com/office/drawing/2014/main" id="{F141D691-2805-266E-7160-C0628D718147}"/>
              </a:ext>
            </a:extLst>
          </p:cNvPr>
          <p:cNvSpPr txBox="1">
            <a:spLocks noChangeArrowheads="1"/>
          </p:cNvSpPr>
          <p:nvPr/>
        </p:nvSpPr>
        <p:spPr bwMode="auto">
          <a:xfrm>
            <a:off x="4054792" y="6170987"/>
            <a:ext cx="4082415" cy="8928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200" i="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“Skipping meals, turning heat off, not going out as much as [I] can’t afford bus fare, skipping prescriptions.”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B69ECCB3-2066-4F04-37B1-3395036122C8}"/>
              </a:ext>
            </a:extLst>
          </p:cNvPr>
          <p:cNvCxnSpPr/>
          <p:nvPr/>
        </p:nvCxnSpPr>
        <p:spPr>
          <a:xfrm>
            <a:off x="3036251" y="6012483"/>
            <a:ext cx="611949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20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2977675"/>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Purpose of this Pack</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GB" sz="1800" kern="100" dirty="0">
                <a:solidFill>
                  <a:srgbClr val="25303B"/>
                </a:solidFill>
                <a:effectLst/>
                <a:latin typeface="Gill Sans Nova" panose="020B0602020104020203" pitchFamily="34" charset="0"/>
                <a:ea typeface="Calibri" panose="020F0502020204030204" pitchFamily="34" charset="0"/>
                <a:cs typeface="Arial" panose="020B0604020202020204" pitchFamily="34" charset="0"/>
              </a:rPr>
              <a:t>The Population Health Hub (PHH) is a multi-organisation group which brings together colleagues from the local authority, health, public health, and business intelligence to enable, analyse and undertake population health management approaches in York.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solidFill>
                  <a:srgbClr val="25303B"/>
                </a:solidFill>
                <a:effectLst/>
                <a:latin typeface="Gill Sans Nova" panose="020B0602020104020203" pitchFamily="34" charset="0"/>
                <a:ea typeface="Calibri" panose="020F0502020204030204" pitchFamily="34" charset="0"/>
                <a:cs typeface="Arial" panose="020B0604020202020204" pitchFamily="34" charset="0"/>
              </a:rPr>
              <a:t>In the context of growing winter pressures and the cost of living crisis, the PHH has created this pack to provide information about </a:t>
            </a:r>
            <a:r>
              <a:rPr lang="en-GB" sz="1800" b="1" kern="100" dirty="0">
                <a:solidFill>
                  <a:srgbClr val="25303B"/>
                </a:solidFill>
                <a:effectLst/>
                <a:latin typeface="Gill Sans Nova" panose="020B0602020104020203" pitchFamily="34" charset="0"/>
                <a:ea typeface="Calibri" panose="020F0502020204030204" pitchFamily="34" charset="0"/>
                <a:cs typeface="Arial" panose="020B0604020202020204" pitchFamily="34" charset="0"/>
              </a:rPr>
              <a:t>people in York whose health is likely to be affected by the cost of living crisis, who may be at risk of harm from winter and cold homes.</a:t>
            </a:r>
            <a:r>
              <a:rPr lang="en-GB" sz="1800" kern="100" dirty="0">
                <a:solidFill>
                  <a:srgbClr val="25303B"/>
                </a:solidFill>
                <a:effectLst/>
                <a:latin typeface="Gill Sans Nova" panose="020B0602020104020203" pitchFamily="34" charset="0"/>
                <a:ea typeface="Calibri" panose="020F0502020204030204" pitchFamily="34" charset="0"/>
                <a:cs typeface="Arial" panose="020B0604020202020204" pitchFamily="34"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20D501F-CEB7-88A5-DA96-0220D1FC1F4B}"/>
              </a:ext>
            </a:extLst>
          </p:cNvPr>
          <p:cNvSpPr/>
          <p:nvPr/>
        </p:nvSpPr>
        <p:spPr>
          <a:xfrm>
            <a:off x="-1310106" y="2911397"/>
            <a:ext cx="14340305" cy="5178503"/>
          </a:xfrm>
          <a:prstGeom prst="rect">
            <a:avLst/>
          </a:prstGeom>
          <a:blipFill>
            <a:blip r:embed="rId3"/>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022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Overview of the Cost of Living Pack</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1FFB77E-FA12-AC9D-CE6E-B3833A3B754A}"/>
              </a:ext>
            </a:extLst>
          </p:cNvPr>
          <p:cNvPicPr>
            <a:picLocks noChangeAspect="1"/>
          </p:cNvPicPr>
          <p:nvPr/>
        </p:nvPicPr>
        <p:blipFill>
          <a:blip r:embed="rId3"/>
          <a:stretch>
            <a:fillRect/>
          </a:stretch>
        </p:blipFill>
        <p:spPr>
          <a:xfrm>
            <a:off x="3319498" y="2863463"/>
            <a:ext cx="5654604" cy="3994537"/>
          </a:xfrm>
          <a:prstGeom prst="rect">
            <a:avLst/>
          </a:prstGeom>
        </p:spPr>
      </p:pic>
      <p:sp>
        <p:nvSpPr>
          <p:cNvPr id="10" name="Rectangle 9">
            <a:extLst>
              <a:ext uri="{FF2B5EF4-FFF2-40B4-BE49-F238E27FC236}">
                <a16:creationId xmlns:a16="http://schemas.microsoft.com/office/drawing/2014/main" id="{920D501F-CEB7-88A5-DA96-0220D1FC1F4B}"/>
              </a:ext>
            </a:extLst>
          </p:cNvPr>
          <p:cNvSpPr/>
          <p:nvPr/>
        </p:nvSpPr>
        <p:spPr>
          <a:xfrm>
            <a:off x="-1310106" y="2911397"/>
            <a:ext cx="14340305" cy="5178503"/>
          </a:xfrm>
          <a:prstGeom prst="rect">
            <a:avLst/>
          </a:prstGeom>
          <a:blipFill>
            <a:blip r:embed="rId4">
              <a:alphaModFix amt="50000"/>
            </a:blip>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6AFDEFD-BD21-547A-50B6-91332E36EB6F}"/>
              </a:ext>
            </a:extLst>
          </p:cNvPr>
          <p:cNvSpPr txBox="1"/>
          <p:nvPr/>
        </p:nvSpPr>
        <p:spPr>
          <a:xfrm>
            <a:off x="406400" y="1173018"/>
            <a:ext cx="11480801" cy="1477328"/>
          </a:xfrm>
          <a:prstGeom prst="rect">
            <a:avLst/>
          </a:prstGeom>
          <a:noFill/>
        </p:spPr>
        <p:txBody>
          <a:bodyPr wrap="square" rtlCol="0">
            <a:spAutoFit/>
          </a:bodyPr>
          <a:lstStyle/>
          <a:p>
            <a:r>
              <a:rPr lang="en-GB" dirty="0"/>
              <a:t>In 2023, the London School of Economics declared the cost of living crisis as a public health emergency:</a:t>
            </a:r>
          </a:p>
          <a:p>
            <a:pPr marL="742950" lvl="1" indent="-285750">
              <a:buFont typeface="Arial" panose="020B0604020202020204" pitchFamily="34" charset="0"/>
              <a:buChar char="•"/>
            </a:pPr>
            <a:r>
              <a:rPr lang="en-GB" dirty="0"/>
              <a:t>Some people are unable to afford even the basic essentials</a:t>
            </a:r>
          </a:p>
          <a:p>
            <a:pPr marL="742950" lvl="1" indent="-285750">
              <a:buFont typeface="Arial" panose="020B0604020202020204" pitchFamily="34" charset="0"/>
              <a:buChar char="•"/>
            </a:pPr>
            <a:r>
              <a:rPr lang="en-GB" dirty="0"/>
              <a:t>Can have far-reaching short- and long-term- consequences on physical and mental health</a:t>
            </a:r>
          </a:p>
          <a:p>
            <a:pPr marL="742950" lvl="1" indent="-285750">
              <a:buFont typeface="Arial" panose="020B0604020202020204" pitchFamily="34" charset="0"/>
              <a:buChar char="•"/>
            </a:pPr>
            <a:endParaRPr lang="en-GB" dirty="0"/>
          </a:p>
          <a:p>
            <a:r>
              <a:rPr lang="en-GB" dirty="0"/>
              <a:t>As per the Wider Determinants of Health model- systemic and individual impacts are complex and intertwined</a:t>
            </a:r>
          </a:p>
        </p:txBody>
      </p:sp>
    </p:spTree>
    <p:extLst>
      <p:ext uri="{BB962C8B-B14F-4D97-AF65-F5344CB8AC3E}">
        <p14:creationId xmlns:p14="http://schemas.microsoft.com/office/powerpoint/2010/main" val="271134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Overview of the Cost of Living Pack</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9047DE06-1D6C-5295-E877-E33AE042B79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99" t="7764" b="35059"/>
          <a:stretch/>
        </p:blipFill>
        <p:spPr bwMode="auto">
          <a:xfrm>
            <a:off x="2396825" y="946413"/>
            <a:ext cx="7273648" cy="591158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17F62FA-09BD-F014-F207-AEB6AD314717}"/>
              </a:ext>
            </a:extLst>
          </p:cNvPr>
          <p:cNvPicPr>
            <a:picLocks noChangeAspect="1"/>
          </p:cNvPicPr>
          <p:nvPr/>
        </p:nvPicPr>
        <p:blipFill>
          <a:blip r:embed="rId4"/>
          <a:stretch>
            <a:fillRect/>
          </a:stretch>
        </p:blipFill>
        <p:spPr>
          <a:xfrm>
            <a:off x="304799" y="1107996"/>
            <a:ext cx="1824880" cy="5326676"/>
          </a:xfrm>
          <a:prstGeom prst="rect">
            <a:avLst/>
          </a:prstGeom>
        </p:spPr>
      </p:pic>
      <p:sp>
        <p:nvSpPr>
          <p:cNvPr id="10" name="Rectangle 9">
            <a:extLst>
              <a:ext uri="{FF2B5EF4-FFF2-40B4-BE49-F238E27FC236}">
                <a16:creationId xmlns:a16="http://schemas.microsoft.com/office/drawing/2014/main" id="{920D501F-CEB7-88A5-DA96-0220D1FC1F4B}"/>
              </a:ext>
            </a:extLst>
          </p:cNvPr>
          <p:cNvSpPr/>
          <p:nvPr/>
        </p:nvSpPr>
        <p:spPr>
          <a:xfrm>
            <a:off x="-1356287" y="2939106"/>
            <a:ext cx="14340305" cy="5178503"/>
          </a:xfrm>
          <a:prstGeom prst="rect">
            <a:avLst/>
          </a:prstGeom>
          <a:blipFill>
            <a:blip r:embed="rId5">
              <a:alphaModFix amt="50000"/>
            </a:blip>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935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32508"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Housing Stability &amp; Affordability</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20D501F-CEB7-88A5-DA96-0220D1FC1F4B}"/>
              </a:ext>
            </a:extLst>
          </p:cNvPr>
          <p:cNvSpPr/>
          <p:nvPr/>
        </p:nvSpPr>
        <p:spPr>
          <a:xfrm>
            <a:off x="-1402469" y="3010120"/>
            <a:ext cx="14340305" cy="5178503"/>
          </a:xfrm>
          <a:prstGeom prst="rect">
            <a:avLst/>
          </a:prstGeom>
          <a:blipFill>
            <a:blip r:embed="rId3"/>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D558843-943E-2C45-E612-394826709CAF}"/>
              </a:ext>
            </a:extLst>
          </p:cNvPr>
          <p:cNvSpPr/>
          <p:nvPr/>
        </p:nvSpPr>
        <p:spPr>
          <a:xfrm>
            <a:off x="3020289" y="283379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Homelessness</a:t>
            </a:r>
          </a:p>
        </p:txBody>
      </p:sp>
      <p:sp>
        <p:nvSpPr>
          <p:cNvPr id="16" name="Oval 15">
            <a:extLst>
              <a:ext uri="{FF2B5EF4-FFF2-40B4-BE49-F238E27FC236}">
                <a16:creationId xmlns:a16="http://schemas.microsoft.com/office/drawing/2014/main" id="{D950C6B5-0868-2E34-A8B8-40BFDC22A70C}"/>
              </a:ext>
            </a:extLst>
          </p:cNvPr>
          <p:cNvSpPr/>
          <p:nvPr/>
        </p:nvSpPr>
        <p:spPr>
          <a:xfrm>
            <a:off x="6756399" y="2831932"/>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Risk of abuse</a:t>
            </a:r>
          </a:p>
        </p:txBody>
      </p:sp>
      <p:cxnSp>
        <p:nvCxnSpPr>
          <p:cNvPr id="17" name="Straight Arrow Connector 16">
            <a:extLst>
              <a:ext uri="{FF2B5EF4-FFF2-40B4-BE49-F238E27FC236}">
                <a16:creationId xmlns:a16="http://schemas.microsoft.com/office/drawing/2014/main" id="{D55A698A-02DF-11F2-BC3A-8F906049A357}"/>
              </a:ext>
            </a:extLst>
          </p:cNvPr>
          <p:cNvCxnSpPr>
            <a:cxnSpLocks/>
          </p:cNvCxnSpPr>
          <p:nvPr/>
        </p:nvCxnSpPr>
        <p:spPr>
          <a:xfrm>
            <a:off x="5292436" y="3186545"/>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48D38F0-64FE-489D-BE05-FF808092D13E}"/>
              </a:ext>
            </a:extLst>
          </p:cNvPr>
          <p:cNvSpPr/>
          <p:nvPr/>
        </p:nvSpPr>
        <p:spPr>
          <a:xfrm>
            <a:off x="3020289" y="4002106"/>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Overcrowding</a:t>
            </a:r>
          </a:p>
        </p:txBody>
      </p:sp>
      <p:sp>
        <p:nvSpPr>
          <p:cNvPr id="19" name="Oval 18">
            <a:extLst>
              <a:ext uri="{FF2B5EF4-FFF2-40B4-BE49-F238E27FC236}">
                <a16:creationId xmlns:a16="http://schemas.microsoft.com/office/drawing/2014/main" id="{70EEE30E-A9D4-5123-3102-1EDC3F0774F5}"/>
              </a:ext>
            </a:extLst>
          </p:cNvPr>
          <p:cNvSpPr/>
          <p:nvPr/>
        </p:nvSpPr>
        <p:spPr>
          <a:xfrm>
            <a:off x="6756399" y="4000245"/>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Infectious diseases</a:t>
            </a:r>
          </a:p>
        </p:txBody>
      </p:sp>
      <p:cxnSp>
        <p:nvCxnSpPr>
          <p:cNvPr id="20" name="Straight Arrow Connector 19">
            <a:extLst>
              <a:ext uri="{FF2B5EF4-FFF2-40B4-BE49-F238E27FC236}">
                <a16:creationId xmlns:a16="http://schemas.microsoft.com/office/drawing/2014/main" id="{A25317DD-AE2D-12E9-62A1-0DCC18480A60}"/>
              </a:ext>
            </a:extLst>
          </p:cNvPr>
          <p:cNvCxnSpPr>
            <a:cxnSpLocks/>
          </p:cNvCxnSpPr>
          <p:nvPr/>
        </p:nvCxnSpPr>
        <p:spPr>
          <a:xfrm>
            <a:off x="5292436" y="4354858"/>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0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Food Accessibility &amp; Consumption</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20D501F-CEB7-88A5-DA96-0220D1FC1F4B}"/>
              </a:ext>
            </a:extLst>
          </p:cNvPr>
          <p:cNvSpPr/>
          <p:nvPr/>
        </p:nvSpPr>
        <p:spPr>
          <a:xfrm>
            <a:off x="-1356287" y="2939106"/>
            <a:ext cx="14340305" cy="5178503"/>
          </a:xfrm>
          <a:prstGeom prst="rect">
            <a:avLst/>
          </a:prstGeom>
          <a:blipFill>
            <a:blip r:embed="rId3"/>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DCC0CB6-47A5-F254-A370-83FFEA41C0D8}"/>
              </a:ext>
            </a:extLst>
          </p:cNvPr>
          <p:cNvSpPr/>
          <p:nvPr/>
        </p:nvSpPr>
        <p:spPr>
          <a:xfrm>
            <a:off x="3020289" y="283379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Unable to buy healthy food</a:t>
            </a:r>
          </a:p>
        </p:txBody>
      </p:sp>
      <p:sp>
        <p:nvSpPr>
          <p:cNvPr id="11" name="Oval 10">
            <a:extLst>
              <a:ext uri="{FF2B5EF4-FFF2-40B4-BE49-F238E27FC236}">
                <a16:creationId xmlns:a16="http://schemas.microsoft.com/office/drawing/2014/main" id="{3D525CB3-35A2-B4A3-479E-8E73FCC44636}"/>
              </a:ext>
            </a:extLst>
          </p:cNvPr>
          <p:cNvSpPr/>
          <p:nvPr/>
        </p:nvSpPr>
        <p:spPr>
          <a:xfrm>
            <a:off x="6756399" y="2831932"/>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Obesity/malnutrition</a:t>
            </a:r>
          </a:p>
        </p:txBody>
      </p:sp>
      <p:cxnSp>
        <p:nvCxnSpPr>
          <p:cNvPr id="12" name="Straight Arrow Connector 11">
            <a:extLst>
              <a:ext uri="{FF2B5EF4-FFF2-40B4-BE49-F238E27FC236}">
                <a16:creationId xmlns:a16="http://schemas.microsoft.com/office/drawing/2014/main" id="{8151C940-B78E-25C8-43F1-52ED73B51956}"/>
              </a:ext>
            </a:extLst>
          </p:cNvPr>
          <p:cNvCxnSpPr>
            <a:cxnSpLocks/>
          </p:cNvCxnSpPr>
          <p:nvPr/>
        </p:nvCxnSpPr>
        <p:spPr>
          <a:xfrm>
            <a:off x="5292436" y="3186545"/>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A5293D2-5EFC-555B-9AFB-F92E9894D820}"/>
              </a:ext>
            </a:extLst>
          </p:cNvPr>
          <p:cNvSpPr/>
          <p:nvPr/>
        </p:nvSpPr>
        <p:spPr>
          <a:xfrm>
            <a:off x="3020289" y="4002106"/>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Unable to buy enough food</a:t>
            </a:r>
          </a:p>
        </p:txBody>
      </p:sp>
      <p:sp>
        <p:nvSpPr>
          <p:cNvPr id="14" name="Oval 13">
            <a:extLst>
              <a:ext uri="{FF2B5EF4-FFF2-40B4-BE49-F238E27FC236}">
                <a16:creationId xmlns:a16="http://schemas.microsoft.com/office/drawing/2014/main" id="{12543E10-45A7-FB5C-1D17-68F1CAFA1D48}"/>
              </a:ext>
            </a:extLst>
          </p:cNvPr>
          <p:cNvSpPr/>
          <p:nvPr/>
        </p:nvSpPr>
        <p:spPr>
          <a:xfrm>
            <a:off x="6756399" y="4000245"/>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Undernutrition</a:t>
            </a:r>
          </a:p>
        </p:txBody>
      </p:sp>
      <p:cxnSp>
        <p:nvCxnSpPr>
          <p:cNvPr id="15" name="Straight Arrow Connector 14">
            <a:extLst>
              <a:ext uri="{FF2B5EF4-FFF2-40B4-BE49-F238E27FC236}">
                <a16:creationId xmlns:a16="http://schemas.microsoft.com/office/drawing/2014/main" id="{3F57F090-BD53-66FB-E873-E7292C980315}"/>
              </a:ext>
            </a:extLst>
          </p:cNvPr>
          <p:cNvCxnSpPr>
            <a:cxnSpLocks/>
          </p:cNvCxnSpPr>
          <p:nvPr/>
        </p:nvCxnSpPr>
        <p:spPr>
          <a:xfrm>
            <a:off x="5292436" y="4354858"/>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39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82B21CE-F7A3-4110-AC95-0CA477A1BFF6}"/>
              </a:ext>
            </a:extLst>
          </p:cNvPr>
          <p:cNvPicPr>
            <a:picLocks noChangeAspect="1"/>
          </p:cNvPicPr>
          <p:nvPr/>
        </p:nvPicPr>
        <p:blipFill>
          <a:blip r:embed="rId2"/>
          <a:stretch>
            <a:fillRect/>
          </a:stretch>
        </p:blipFill>
        <p:spPr>
          <a:xfrm>
            <a:off x="461660" y="2305651"/>
            <a:ext cx="4279424" cy="1123349"/>
          </a:xfrm>
          <a:prstGeom prst="rect">
            <a:avLst/>
          </a:prstGeom>
        </p:spPr>
      </p:pic>
      <p:pic>
        <p:nvPicPr>
          <p:cNvPr id="6" name="Picture 5">
            <a:extLst>
              <a:ext uri="{FF2B5EF4-FFF2-40B4-BE49-F238E27FC236}">
                <a16:creationId xmlns:a16="http://schemas.microsoft.com/office/drawing/2014/main" id="{7BFC6418-7693-483F-9A35-004AA026ABC2}"/>
              </a:ext>
            </a:extLst>
          </p:cNvPr>
          <p:cNvPicPr>
            <a:picLocks noChangeAspect="1"/>
          </p:cNvPicPr>
          <p:nvPr/>
        </p:nvPicPr>
        <p:blipFill>
          <a:blip r:embed="rId3"/>
          <a:stretch>
            <a:fillRect/>
          </a:stretch>
        </p:blipFill>
        <p:spPr>
          <a:xfrm>
            <a:off x="797972" y="5811663"/>
            <a:ext cx="1803400" cy="938829"/>
          </a:xfrm>
          <a:prstGeom prst="rect">
            <a:avLst/>
          </a:prstGeom>
        </p:spPr>
      </p:pic>
      <p:pic>
        <p:nvPicPr>
          <p:cNvPr id="7" name="Picture 6">
            <a:extLst>
              <a:ext uri="{FF2B5EF4-FFF2-40B4-BE49-F238E27FC236}">
                <a16:creationId xmlns:a16="http://schemas.microsoft.com/office/drawing/2014/main" id="{15882159-ECAA-439A-B193-9CFE4C0BC6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8897" y="5812935"/>
            <a:ext cx="4181163" cy="800099"/>
          </a:xfrm>
          <a:prstGeom prst="rect">
            <a:avLst/>
          </a:prstGeom>
          <a:noFill/>
          <a:ln>
            <a:noFill/>
          </a:ln>
        </p:spPr>
      </p:pic>
      <p:pic>
        <p:nvPicPr>
          <p:cNvPr id="8" name="Picture 7" descr="A picture containing text, sign, clipart&#10;&#10;Description automatically generated">
            <a:extLst>
              <a:ext uri="{FF2B5EF4-FFF2-40B4-BE49-F238E27FC236}">
                <a16:creationId xmlns:a16="http://schemas.microsoft.com/office/drawing/2014/main" id="{F898BAB6-4D76-40D4-8DBB-DE8B1702A7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2313" y="5812934"/>
            <a:ext cx="1492250" cy="800100"/>
          </a:xfrm>
          <a:prstGeom prst="rect">
            <a:avLst/>
          </a:prstGeom>
          <a:noFill/>
          <a:ln>
            <a:noFill/>
          </a:ln>
        </p:spPr>
      </p:pic>
      <p:graphicFrame>
        <p:nvGraphicFramePr>
          <p:cNvPr id="9" name="Table 8">
            <a:extLst>
              <a:ext uri="{FF2B5EF4-FFF2-40B4-BE49-F238E27FC236}">
                <a16:creationId xmlns:a16="http://schemas.microsoft.com/office/drawing/2014/main" id="{13BD2B7F-DA05-6659-60F7-01BC11086C11}"/>
              </a:ext>
            </a:extLst>
          </p:cNvPr>
          <p:cNvGraphicFramePr>
            <a:graphicFrameLocks noGrp="1"/>
          </p:cNvGraphicFramePr>
          <p:nvPr>
            <p:extLst>
              <p:ext uri="{D42A27DB-BD31-4B8C-83A1-F6EECF244321}">
                <p14:modId xmlns:p14="http://schemas.microsoft.com/office/powerpoint/2010/main" val="1985270145"/>
              </p:ext>
            </p:extLst>
          </p:nvPr>
        </p:nvGraphicFramePr>
        <p:xfrm>
          <a:off x="4910440" y="293705"/>
          <a:ext cx="6819900" cy="5326046"/>
        </p:xfrm>
        <a:graphic>
          <a:graphicData uri="http://schemas.openxmlformats.org/drawingml/2006/table">
            <a:tbl>
              <a:tblPr>
                <a:tableStyleId>{5C22544A-7EE6-4342-B048-85BDC9FD1C3A}</a:tableStyleId>
              </a:tblPr>
              <a:tblGrid>
                <a:gridCol w="6819900">
                  <a:extLst>
                    <a:ext uri="{9D8B030D-6E8A-4147-A177-3AD203B41FA5}">
                      <a16:colId xmlns:a16="http://schemas.microsoft.com/office/drawing/2014/main" val="2961350862"/>
                    </a:ext>
                  </a:extLst>
                </a:gridCol>
              </a:tblGrid>
              <a:tr h="5326046">
                <a:tc>
                  <a:txBody>
                    <a:bodyPr/>
                    <a:lstStyle/>
                    <a:p>
                      <a:pPr algn="ctr"/>
                      <a:endParaRPr lang="en-GB" sz="2000" b="1" dirty="0">
                        <a:latin typeface="+mn-lt"/>
                        <a:ea typeface="Calibri" panose="020F0502020204030204" pitchFamily="34" charset="0"/>
                      </a:endParaRPr>
                    </a:p>
                    <a:p>
                      <a:pPr algn="ctr"/>
                      <a:r>
                        <a:rPr lang="en-GB" sz="2000" b="1" dirty="0">
                          <a:latin typeface="+mn-lt"/>
                          <a:ea typeface="Calibri" panose="020F0502020204030204" pitchFamily="34" charset="0"/>
                        </a:rPr>
                        <a:t>Agenda</a:t>
                      </a:r>
                    </a:p>
                    <a:p>
                      <a:pPr marL="342900" lvl="0" indent="-342900" algn="just">
                        <a:spcBef>
                          <a:spcPts val="600"/>
                        </a:spcBef>
                        <a:buFont typeface="+mj-lt"/>
                        <a:buAutoNum type="arabicPeriod"/>
                        <a:tabLst>
                          <a:tab pos="457200" algn="l"/>
                        </a:tabLst>
                      </a:pPr>
                      <a:r>
                        <a:rPr lang="en-GB" sz="1800" b="1" dirty="0">
                          <a:effectLst/>
                          <a:latin typeface="+mn-lt"/>
                          <a:ea typeface="Times New Roman" panose="02020603050405020304" pitchFamily="18" charset="0"/>
                        </a:rPr>
                        <a:t>Welcome and introduction to Population Health Hub      </a:t>
                      </a:r>
                      <a:r>
                        <a:rPr lang="en-GB" sz="1800" b="0" dirty="0">
                          <a:effectLst/>
                          <a:latin typeface="+mn-lt"/>
                          <a:ea typeface="Times New Roman" panose="02020603050405020304" pitchFamily="18" charset="0"/>
                        </a:rPr>
                        <a:t>(PHH): Peter Roderick -  (5mins)</a:t>
                      </a:r>
                    </a:p>
                    <a:p>
                      <a:pPr marL="0" lvl="0" indent="0" algn="just">
                        <a:spcBef>
                          <a:spcPts val="600"/>
                        </a:spcBef>
                        <a:buFont typeface="+mj-lt"/>
                        <a:buNone/>
                        <a:tabLst>
                          <a:tab pos="457200" algn="l"/>
                        </a:tabLst>
                      </a:pPr>
                      <a:endParaRPr lang="en-GB" sz="1800" b="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mn-lt"/>
                          <a:ea typeface="Times New Roman" panose="02020603050405020304" pitchFamily="18" charset="0"/>
                        </a:rPr>
                        <a:t>2. </a:t>
                      </a:r>
                      <a:r>
                        <a:rPr lang="en-GB" sz="1800" b="1" kern="1200" dirty="0">
                          <a:solidFill>
                            <a:schemeClr val="dk1"/>
                          </a:solidFill>
                          <a:effectLst/>
                          <a:latin typeface="+mn-lt"/>
                          <a:ea typeface="+mn-ea"/>
                          <a:cs typeface="+mn-cs"/>
                        </a:rPr>
                        <a:t>Healthwatch  - people experiences of cost of living rises in York</a:t>
                      </a:r>
                    </a:p>
                    <a:p>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Siân</a:t>
                      </a:r>
                      <a:r>
                        <a:rPr lang="en-GB" sz="1800" b="0" kern="1200">
                          <a:solidFill>
                            <a:schemeClr val="dk1"/>
                          </a:solidFill>
                          <a:effectLst/>
                          <a:latin typeface="+mn-lt"/>
                          <a:ea typeface="+mn-ea"/>
                          <a:cs typeface="+mn-cs"/>
                        </a:rPr>
                        <a:t> Balsom </a:t>
                      </a:r>
                      <a:r>
                        <a:rPr lang="en-GB" sz="1800" b="0">
                          <a:effectLst/>
                          <a:latin typeface="+mn-lt"/>
                          <a:ea typeface="Times New Roman" panose="02020603050405020304" pitchFamily="18" charset="0"/>
                        </a:rPr>
                        <a:t>- </a:t>
                      </a:r>
                      <a:r>
                        <a:rPr lang="en-GB" sz="1800" b="0" dirty="0">
                          <a:effectLst/>
                          <a:latin typeface="+mn-lt"/>
                          <a:ea typeface="Times New Roman" panose="02020603050405020304" pitchFamily="18" charset="0"/>
                        </a:rPr>
                        <a:t>(10mins)</a:t>
                      </a:r>
                    </a:p>
                    <a:p>
                      <a:endParaRPr lang="en-GB" sz="1800" b="0" dirty="0">
                        <a:effectLst/>
                        <a:latin typeface="+mn-lt"/>
                        <a:ea typeface="Times New Roman" panose="02020603050405020304" pitchFamily="18" charset="0"/>
                      </a:endParaRPr>
                    </a:p>
                    <a:p>
                      <a:r>
                        <a:rPr lang="en-GB" sz="1800" b="0" dirty="0">
                          <a:effectLst/>
                          <a:latin typeface="+mn-lt"/>
                          <a:ea typeface="Times New Roman" panose="02020603050405020304" pitchFamily="18" charset="0"/>
                        </a:rPr>
                        <a:t>3. </a:t>
                      </a:r>
                      <a:r>
                        <a:rPr lang="en-GB" sz="1800" b="1" strike="noStrike" kern="1200" dirty="0">
                          <a:solidFill>
                            <a:schemeClr val="dk1"/>
                          </a:solidFill>
                          <a:effectLst/>
                          <a:latin typeface="+mn-lt"/>
                          <a:ea typeface="+mn-ea"/>
                          <a:cs typeface="+mn-cs"/>
                        </a:rPr>
                        <a:t>O</a:t>
                      </a:r>
                      <a:r>
                        <a:rPr lang="en-GB" sz="1800" b="1" kern="1200" dirty="0">
                          <a:solidFill>
                            <a:schemeClr val="dk1"/>
                          </a:solidFill>
                          <a:effectLst/>
                          <a:latin typeface="+mn-lt"/>
                          <a:ea typeface="+mn-ea"/>
                          <a:cs typeface="+mn-cs"/>
                        </a:rPr>
                        <a:t>verview of the cost of living pack  </a:t>
                      </a:r>
                      <a:r>
                        <a:rPr lang="en-GB" sz="1800" kern="1200" dirty="0">
                          <a:solidFill>
                            <a:schemeClr val="dk1"/>
                          </a:solidFill>
                          <a:effectLst/>
                          <a:latin typeface="+mn-lt"/>
                          <a:ea typeface="+mn-ea"/>
                          <a:cs typeface="+mn-cs"/>
                        </a:rPr>
                        <a:t>- Heather Baker </a:t>
                      </a:r>
                      <a:r>
                        <a:rPr lang="en-GB" sz="1800" b="0" kern="1200" dirty="0">
                          <a:solidFill>
                            <a:schemeClr val="dk1"/>
                          </a:solidFill>
                          <a:effectLst/>
                          <a:latin typeface="+mn-lt"/>
                          <a:ea typeface="+mn-ea"/>
                          <a:cs typeface="+mn-cs"/>
                        </a:rPr>
                        <a:t> </a:t>
                      </a:r>
                      <a:r>
                        <a:rPr lang="en-GB" sz="1800" b="0" dirty="0">
                          <a:effectLst/>
                          <a:latin typeface="+mn-lt"/>
                          <a:ea typeface="Times New Roman" panose="02020603050405020304" pitchFamily="18" charset="0"/>
                        </a:rPr>
                        <a:t>(15mins)</a:t>
                      </a:r>
                    </a:p>
                    <a:p>
                      <a:endParaRPr lang="en-GB" sz="1800" b="0" dirty="0">
                        <a:effectLst/>
                        <a:latin typeface="+mn-lt"/>
                        <a:ea typeface="Times New Roman" panose="02020603050405020304" pitchFamily="18" charset="0"/>
                      </a:endParaRPr>
                    </a:p>
                    <a:p>
                      <a:r>
                        <a:rPr lang="en-GB" sz="1800" b="0" kern="1200" dirty="0">
                          <a:solidFill>
                            <a:schemeClr val="dk1"/>
                          </a:solidFill>
                          <a:effectLst/>
                          <a:latin typeface="+mn-lt"/>
                          <a:ea typeface="+mn-ea"/>
                          <a:cs typeface="+mn-cs"/>
                        </a:rPr>
                        <a:t>4. </a:t>
                      </a:r>
                      <a:r>
                        <a:rPr lang="en-GB" sz="1800" b="1" kern="1200" dirty="0">
                          <a:solidFill>
                            <a:schemeClr val="dk1"/>
                          </a:solidFill>
                          <a:effectLst/>
                          <a:latin typeface="+mn-lt"/>
                          <a:ea typeface="+mn-ea"/>
                          <a:cs typeface="+mn-cs"/>
                        </a:rPr>
                        <a:t>Health data on physical, mental health and respiratory conditions</a:t>
                      </a:r>
                    </a:p>
                    <a:p>
                      <a:r>
                        <a:rPr lang="en-GB" sz="1800" b="0" dirty="0">
                          <a:effectLst/>
                          <a:latin typeface="+mn-lt"/>
                          <a:ea typeface="Times New Roman" panose="02020603050405020304" pitchFamily="18" charset="0"/>
                        </a:rPr>
                        <a:t>      Tom Dolman, George Scott  (15 mins)</a:t>
                      </a:r>
                    </a:p>
                    <a:p>
                      <a:pPr marL="0" indent="0">
                        <a:buNone/>
                      </a:pPr>
                      <a:endParaRPr lang="en-GB" sz="1800" b="0" dirty="0">
                        <a:effectLst/>
                        <a:latin typeface="+mn-lt"/>
                        <a:ea typeface="Times New Roman" panose="02020603050405020304" pitchFamily="18" charset="0"/>
                      </a:endParaRPr>
                    </a:p>
                    <a:p>
                      <a:pPr marL="342900" lvl="0" indent="-342900" algn="just">
                        <a:spcBef>
                          <a:spcPts val="600"/>
                        </a:spcBef>
                        <a:tabLst>
                          <a:tab pos="457200" algn="l"/>
                        </a:tabLst>
                      </a:pPr>
                      <a:r>
                        <a:rPr lang="en-GB" sz="1800" b="0" dirty="0">
                          <a:latin typeface="+mn-lt"/>
                          <a:ea typeface="Times New Roman" panose="02020603050405020304" pitchFamily="18" charset="0"/>
                        </a:rPr>
                        <a:t>5.    </a:t>
                      </a:r>
                      <a:r>
                        <a:rPr lang="en-GB" sz="1800" b="1" dirty="0">
                          <a:effectLst/>
                          <a:latin typeface="+mn-lt"/>
                          <a:ea typeface="Times New Roman" panose="02020603050405020304" pitchFamily="18" charset="0"/>
                        </a:rPr>
                        <a:t>Questions </a:t>
                      </a:r>
                      <a:r>
                        <a:rPr lang="en-GB" sz="1800" b="0" dirty="0">
                          <a:effectLst/>
                          <a:latin typeface="+mn-lt"/>
                          <a:ea typeface="Times New Roman" panose="02020603050405020304" pitchFamily="18" charset="0"/>
                        </a:rPr>
                        <a:t> - (15 mins)</a:t>
                      </a:r>
                    </a:p>
                    <a:p>
                      <a:pPr algn="just">
                        <a:spcBef>
                          <a:spcPts val="600"/>
                        </a:spcBef>
                      </a:pPr>
                      <a:endParaRPr lang="en-GB" sz="1800" dirty="0">
                        <a:effectLst/>
                        <a:latin typeface="+mn-lt"/>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latin typeface="+mn-lt"/>
                        </a:rPr>
                        <a:t>PLEASE CAN YOU REMAIN ON MUTE UNTIL THE QUESTIONS  SECTION  – THANK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Calibri" panose="020F0502020204030204" pitchFamily="34" charset="0"/>
                        <a:ea typeface="Times New Roman" panose="02020603050405020304" pitchFamily="18" charset="0"/>
                      </a:endParaRPr>
                    </a:p>
                  </a:txBody>
                  <a:tcPr marL="114300" marR="114300" marT="0" marB="0">
                    <a:solidFill>
                      <a:schemeClr val="accent6">
                        <a:lumMod val="20000"/>
                        <a:lumOff val="80000"/>
                      </a:schemeClr>
                    </a:solidFill>
                  </a:tcPr>
                </a:tc>
                <a:extLst>
                  <a:ext uri="{0D108BD9-81ED-4DB2-BD59-A6C34878D82A}">
                    <a16:rowId xmlns:a16="http://schemas.microsoft.com/office/drawing/2014/main" val="4190260565"/>
                  </a:ext>
                </a:extLst>
              </a:tr>
            </a:tbl>
          </a:graphicData>
        </a:graphic>
      </p:graphicFrame>
    </p:spTree>
    <p:extLst>
      <p:ext uri="{BB962C8B-B14F-4D97-AF65-F5344CB8AC3E}">
        <p14:creationId xmlns:p14="http://schemas.microsoft.com/office/powerpoint/2010/main" val="372549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Transport &amp; Accessibility</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20D501F-CEB7-88A5-DA96-0220D1FC1F4B}"/>
              </a:ext>
            </a:extLst>
          </p:cNvPr>
          <p:cNvSpPr/>
          <p:nvPr/>
        </p:nvSpPr>
        <p:spPr>
          <a:xfrm>
            <a:off x="-1356287" y="2939106"/>
            <a:ext cx="14340305" cy="5178503"/>
          </a:xfrm>
          <a:prstGeom prst="rect">
            <a:avLst/>
          </a:prstGeom>
          <a:blipFill>
            <a:blip r:embed="rId3"/>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4C48FBF-8375-5259-FE07-6D660FBB37B5}"/>
              </a:ext>
            </a:extLst>
          </p:cNvPr>
          <p:cNvSpPr/>
          <p:nvPr/>
        </p:nvSpPr>
        <p:spPr>
          <a:xfrm>
            <a:off x="3020289" y="283379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Missed appointments</a:t>
            </a:r>
          </a:p>
        </p:txBody>
      </p:sp>
      <p:sp>
        <p:nvSpPr>
          <p:cNvPr id="11" name="Oval 10">
            <a:extLst>
              <a:ext uri="{FF2B5EF4-FFF2-40B4-BE49-F238E27FC236}">
                <a16:creationId xmlns:a16="http://schemas.microsoft.com/office/drawing/2014/main" id="{FCFAB56C-6F6F-F9BD-4863-D093143B7717}"/>
              </a:ext>
            </a:extLst>
          </p:cNvPr>
          <p:cNvSpPr/>
          <p:nvPr/>
        </p:nvSpPr>
        <p:spPr>
          <a:xfrm>
            <a:off x="6756399" y="2831932"/>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Delayed diagnoses</a:t>
            </a:r>
          </a:p>
        </p:txBody>
      </p:sp>
      <p:cxnSp>
        <p:nvCxnSpPr>
          <p:cNvPr id="12" name="Straight Arrow Connector 11">
            <a:extLst>
              <a:ext uri="{FF2B5EF4-FFF2-40B4-BE49-F238E27FC236}">
                <a16:creationId xmlns:a16="http://schemas.microsoft.com/office/drawing/2014/main" id="{99AAB608-DCEF-6938-7DA5-43D357C03D98}"/>
              </a:ext>
            </a:extLst>
          </p:cNvPr>
          <p:cNvCxnSpPr>
            <a:cxnSpLocks/>
          </p:cNvCxnSpPr>
          <p:nvPr/>
        </p:nvCxnSpPr>
        <p:spPr>
          <a:xfrm>
            <a:off x="5292436" y="3186545"/>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0BA2B4F-1C78-696F-5BB7-4FBBBDB48401}"/>
              </a:ext>
            </a:extLst>
          </p:cNvPr>
          <p:cNvSpPr/>
          <p:nvPr/>
        </p:nvSpPr>
        <p:spPr>
          <a:xfrm>
            <a:off x="3020289" y="4002106"/>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Reduced transport	</a:t>
            </a:r>
          </a:p>
        </p:txBody>
      </p:sp>
      <p:sp>
        <p:nvSpPr>
          <p:cNvPr id="14" name="Oval 13">
            <a:extLst>
              <a:ext uri="{FF2B5EF4-FFF2-40B4-BE49-F238E27FC236}">
                <a16:creationId xmlns:a16="http://schemas.microsoft.com/office/drawing/2014/main" id="{43BE141C-488A-7CF2-9A1C-0ABAACAD9F72}"/>
              </a:ext>
            </a:extLst>
          </p:cNvPr>
          <p:cNvSpPr/>
          <p:nvPr/>
        </p:nvSpPr>
        <p:spPr>
          <a:xfrm>
            <a:off x="6821056" y="393387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Isolation/domestic abuse</a:t>
            </a:r>
          </a:p>
        </p:txBody>
      </p:sp>
      <p:cxnSp>
        <p:nvCxnSpPr>
          <p:cNvPr id="15" name="Straight Arrow Connector 14">
            <a:extLst>
              <a:ext uri="{FF2B5EF4-FFF2-40B4-BE49-F238E27FC236}">
                <a16:creationId xmlns:a16="http://schemas.microsoft.com/office/drawing/2014/main" id="{EB015EE7-E2C0-63AF-CF59-FEA1C4DB1DB2}"/>
              </a:ext>
            </a:extLst>
          </p:cNvPr>
          <p:cNvCxnSpPr>
            <a:cxnSpLocks/>
          </p:cNvCxnSpPr>
          <p:nvPr/>
        </p:nvCxnSpPr>
        <p:spPr>
          <a:xfrm>
            <a:off x="5292436" y="4354858"/>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Household Debt &amp; Disposable Income</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20D501F-CEB7-88A5-DA96-0220D1FC1F4B}"/>
              </a:ext>
            </a:extLst>
          </p:cNvPr>
          <p:cNvSpPr/>
          <p:nvPr/>
        </p:nvSpPr>
        <p:spPr>
          <a:xfrm>
            <a:off x="-1356287" y="2939106"/>
            <a:ext cx="14340305" cy="5178503"/>
          </a:xfrm>
          <a:prstGeom prst="rect">
            <a:avLst/>
          </a:prstGeom>
          <a:blipFill>
            <a:blip r:embed="rId3"/>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4C48FBF-8375-5259-FE07-6D660FBB37B5}"/>
              </a:ext>
            </a:extLst>
          </p:cNvPr>
          <p:cNvSpPr/>
          <p:nvPr/>
        </p:nvSpPr>
        <p:spPr>
          <a:xfrm>
            <a:off x="3020289" y="283379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Insecurity/debt</a:t>
            </a:r>
          </a:p>
        </p:txBody>
      </p:sp>
      <p:sp>
        <p:nvSpPr>
          <p:cNvPr id="11" name="Oval 10">
            <a:extLst>
              <a:ext uri="{FF2B5EF4-FFF2-40B4-BE49-F238E27FC236}">
                <a16:creationId xmlns:a16="http://schemas.microsoft.com/office/drawing/2014/main" id="{FCFAB56C-6F6F-F9BD-4863-D093143B7717}"/>
              </a:ext>
            </a:extLst>
          </p:cNvPr>
          <p:cNvSpPr/>
          <p:nvPr/>
        </p:nvSpPr>
        <p:spPr>
          <a:xfrm>
            <a:off x="6756399" y="2831932"/>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Suicidal thoughts</a:t>
            </a:r>
          </a:p>
        </p:txBody>
      </p:sp>
      <p:cxnSp>
        <p:nvCxnSpPr>
          <p:cNvPr id="12" name="Straight Arrow Connector 11">
            <a:extLst>
              <a:ext uri="{FF2B5EF4-FFF2-40B4-BE49-F238E27FC236}">
                <a16:creationId xmlns:a16="http://schemas.microsoft.com/office/drawing/2014/main" id="{99AAB608-DCEF-6938-7DA5-43D357C03D98}"/>
              </a:ext>
            </a:extLst>
          </p:cNvPr>
          <p:cNvCxnSpPr>
            <a:cxnSpLocks/>
          </p:cNvCxnSpPr>
          <p:nvPr/>
        </p:nvCxnSpPr>
        <p:spPr>
          <a:xfrm>
            <a:off x="5292436" y="3186545"/>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0BA2B4F-1C78-696F-5BB7-4FBBBDB48401}"/>
              </a:ext>
            </a:extLst>
          </p:cNvPr>
          <p:cNvSpPr/>
          <p:nvPr/>
        </p:nvSpPr>
        <p:spPr>
          <a:xfrm>
            <a:off x="3020289" y="4002106"/>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No disposable  income	</a:t>
            </a:r>
          </a:p>
        </p:txBody>
      </p:sp>
      <p:sp>
        <p:nvSpPr>
          <p:cNvPr id="14" name="Oval 13">
            <a:extLst>
              <a:ext uri="{FF2B5EF4-FFF2-40B4-BE49-F238E27FC236}">
                <a16:creationId xmlns:a16="http://schemas.microsoft.com/office/drawing/2014/main" id="{43BE141C-488A-7CF2-9A1C-0ABAACAD9F72}"/>
              </a:ext>
            </a:extLst>
          </p:cNvPr>
          <p:cNvSpPr/>
          <p:nvPr/>
        </p:nvSpPr>
        <p:spPr>
          <a:xfrm>
            <a:off x="6821056" y="393387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Hygiene/period poverty</a:t>
            </a:r>
          </a:p>
        </p:txBody>
      </p:sp>
      <p:cxnSp>
        <p:nvCxnSpPr>
          <p:cNvPr id="15" name="Straight Arrow Connector 14">
            <a:extLst>
              <a:ext uri="{FF2B5EF4-FFF2-40B4-BE49-F238E27FC236}">
                <a16:creationId xmlns:a16="http://schemas.microsoft.com/office/drawing/2014/main" id="{EB015EE7-E2C0-63AF-CF59-FEA1C4DB1DB2}"/>
              </a:ext>
            </a:extLst>
          </p:cNvPr>
          <p:cNvCxnSpPr>
            <a:cxnSpLocks/>
          </p:cNvCxnSpPr>
          <p:nvPr/>
        </p:nvCxnSpPr>
        <p:spPr>
          <a:xfrm>
            <a:off x="5292436" y="4354858"/>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668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8F5D5F-9DD9-8F7F-03BC-63A062DFD6B7}"/>
              </a:ext>
            </a:extLst>
          </p:cNvPr>
          <p:cNvSpPr txBox="1"/>
          <p:nvPr/>
        </p:nvSpPr>
        <p:spPr>
          <a:xfrm>
            <a:off x="304799" y="423328"/>
            <a:ext cx="11389895" cy="1107996"/>
          </a:xfrm>
          <a:prstGeom prst="rect">
            <a:avLst/>
          </a:prstGeom>
          <a:noFill/>
        </p:spPr>
        <p:txBody>
          <a:bodyPr wrap="square">
            <a:spAutoFit/>
          </a:bodyPr>
          <a:lstStyle/>
          <a:p>
            <a:r>
              <a:rPr lang="en-GB" sz="2400" b="1" dirty="0">
                <a:effectLst/>
                <a:latin typeface="Gill Sans MT" panose="020B0502020104020203" pitchFamily="34" charset="0"/>
                <a:ea typeface="Times New Roman" panose="02020603050405020304" pitchFamily="18" charset="0"/>
              </a:rPr>
              <a:t>Energy Use</a:t>
            </a:r>
          </a:p>
          <a:p>
            <a:endParaRPr lang="en-GB" sz="2400" b="1" dirty="0">
              <a:latin typeface="Gill Sans MT" panose="020B0502020104020203" pitchFamily="34"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20D501F-CEB7-88A5-DA96-0220D1FC1F4B}"/>
              </a:ext>
            </a:extLst>
          </p:cNvPr>
          <p:cNvSpPr/>
          <p:nvPr/>
        </p:nvSpPr>
        <p:spPr>
          <a:xfrm>
            <a:off x="-1356287" y="2939106"/>
            <a:ext cx="14340305" cy="5178503"/>
          </a:xfrm>
          <a:prstGeom prst="rect">
            <a:avLst/>
          </a:prstGeom>
          <a:blipFill>
            <a:blip r:embed="rId3"/>
            <a:stretch>
              <a:fillRect/>
            </a:stretch>
          </a:blipFill>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7FC13069-7E2D-848D-D3FD-E636581A6D7C}"/>
              </a:ext>
            </a:extLst>
          </p:cNvPr>
          <p:cNvSpPr/>
          <p:nvPr/>
        </p:nvSpPr>
        <p:spPr>
          <a:xfrm>
            <a:off x="3020289" y="2833793"/>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Cold homes</a:t>
            </a:r>
          </a:p>
        </p:txBody>
      </p:sp>
      <p:sp>
        <p:nvSpPr>
          <p:cNvPr id="11" name="Oval 10">
            <a:extLst>
              <a:ext uri="{FF2B5EF4-FFF2-40B4-BE49-F238E27FC236}">
                <a16:creationId xmlns:a16="http://schemas.microsoft.com/office/drawing/2014/main" id="{37DC5A9F-58B3-95DD-D3FF-48C396EECDD7}"/>
              </a:ext>
            </a:extLst>
          </p:cNvPr>
          <p:cNvSpPr/>
          <p:nvPr/>
        </p:nvSpPr>
        <p:spPr>
          <a:xfrm>
            <a:off x="6756399" y="2831932"/>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Disease vulnerability</a:t>
            </a:r>
          </a:p>
        </p:txBody>
      </p:sp>
      <p:cxnSp>
        <p:nvCxnSpPr>
          <p:cNvPr id="12" name="Straight Arrow Connector 11">
            <a:extLst>
              <a:ext uri="{FF2B5EF4-FFF2-40B4-BE49-F238E27FC236}">
                <a16:creationId xmlns:a16="http://schemas.microsoft.com/office/drawing/2014/main" id="{9E58931D-951D-5132-8010-3946251EC2EC}"/>
              </a:ext>
            </a:extLst>
          </p:cNvPr>
          <p:cNvCxnSpPr>
            <a:cxnSpLocks/>
          </p:cNvCxnSpPr>
          <p:nvPr/>
        </p:nvCxnSpPr>
        <p:spPr>
          <a:xfrm>
            <a:off x="5292436" y="3186545"/>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F81EC7B-4C98-E88E-94FC-774FCC38C31B}"/>
              </a:ext>
            </a:extLst>
          </p:cNvPr>
          <p:cNvSpPr/>
          <p:nvPr/>
        </p:nvSpPr>
        <p:spPr>
          <a:xfrm>
            <a:off x="3020289" y="4002106"/>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‘Eating v. Heating’</a:t>
            </a:r>
          </a:p>
        </p:txBody>
      </p:sp>
      <p:sp>
        <p:nvSpPr>
          <p:cNvPr id="14" name="Oval 13">
            <a:extLst>
              <a:ext uri="{FF2B5EF4-FFF2-40B4-BE49-F238E27FC236}">
                <a16:creationId xmlns:a16="http://schemas.microsoft.com/office/drawing/2014/main" id="{42374A79-ED1D-D07C-088B-CBC115030434}"/>
              </a:ext>
            </a:extLst>
          </p:cNvPr>
          <p:cNvSpPr/>
          <p:nvPr/>
        </p:nvSpPr>
        <p:spPr>
          <a:xfrm>
            <a:off x="6756399" y="4000245"/>
            <a:ext cx="2350655" cy="996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Anxiety/depression</a:t>
            </a:r>
          </a:p>
        </p:txBody>
      </p:sp>
      <p:cxnSp>
        <p:nvCxnSpPr>
          <p:cNvPr id="15" name="Straight Arrow Connector 14">
            <a:extLst>
              <a:ext uri="{FF2B5EF4-FFF2-40B4-BE49-F238E27FC236}">
                <a16:creationId xmlns:a16="http://schemas.microsoft.com/office/drawing/2014/main" id="{F472B423-0265-0AEB-40FA-DD594BC76067}"/>
              </a:ext>
            </a:extLst>
          </p:cNvPr>
          <p:cNvCxnSpPr>
            <a:cxnSpLocks/>
          </p:cNvCxnSpPr>
          <p:nvPr/>
        </p:nvCxnSpPr>
        <p:spPr>
          <a:xfrm>
            <a:off x="5292436" y="4354858"/>
            <a:ext cx="1460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97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4E36E-5B72-C723-20AD-7B43C3E25F5D}"/>
              </a:ext>
            </a:extLst>
          </p:cNvPr>
          <p:cNvPicPr>
            <a:picLocks noChangeAspect="1"/>
          </p:cNvPicPr>
          <p:nvPr/>
        </p:nvPicPr>
        <p:blipFill>
          <a:blip r:embed="rId3"/>
          <a:stretch>
            <a:fillRect/>
          </a:stretch>
        </p:blipFill>
        <p:spPr>
          <a:xfrm>
            <a:off x="5033205" y="1131016"/>
            <a:ext cx="6562725" cy="3905250"/>
          </a:xfrm>
          <a:prstGeom prst="rect">
            <a:avLst/>
          </a:prstGeom>
        </p:spPr>
      </p:pic>
      <p:pic>
        <p:nvPicPr>
          <p:cNvPr id="7" name="Picture 6">
            <a:extLst>
              <a:ext uri="{FF2B5EF4-FFF2-40B4-BE49-F238E27FC236}">
                <a16:creationId xmlns:a16="http://schemas.microsoft.com/office/drawing/2014/main" id="{AF6FED46-A947-68E3-CD54-D6ABC0C41E94}"/>
              </a:ext>
            </a:extLst>
          </p:cNvPr>
          <p:cNvPicPr>
            <a:picLocks noChangeAspect="1"/>
          </p:cNvPicPr>
          <p:nvPr/>
        </p:nvPicPr>
        <p:blipFill rotWithShape="1">
          <a:blip r:embed="rId4"/>
          <a:srcRect b="69587"/>
          <a:stretch/>
        </p:blipFill>
        <p:spPr>
          <a:xfrm>
            <a:off x="2951705" y="5036266"/>
            <a:ext cx="6667500" cy="1239836"/>
          </a:xfrm>
          <a:prstGeom prst="rect">
            <a:avLst/>
          </a:prstGeom>
        </p:spPr>
      </p:pic>
      <p:pic>
        <p:nvPicPr>
          <p:cNvPr id="8" name="Picture 7">
            <a:extLst>
              <a:ext uri="{FF2B5EF4-FFF2-40B4-BE49-F238E27FC236}">
                <a16:creationId xmlns:a16="http://schemas.microsoft.com/office/drawing/2014/main" id="{86CAD812-7F09-8628-9623-124EC664B896}"/>
              </a:ext>
            </a:extLst>
          </p:cNvPr>
          <p:cNvPicPr>
            <a:picLocks noChangeAspect="1"/>
          </p:cNvPicPr>
          <p:nvPr/>
        </p:nvPicPr>
        <p:blipFill rotWithShape="1">
          <a:blip r:embed="rId4"/>
          <a:srcRect t="31080" r="34280"/>
          <a:stretch/>
        </p:blipFill>
        <p:spPr>
          <a:xfrm>
            <a:off x="709637" y="2341852"/>
            <a:ext cx="4381888" cy="2809650"/>
          </a:xfrm>
          <a:prstGeom prst="rect">
            <a:avLst/>
          </a:prstGeom>
        </p:spPr>
      </p:pic>
      <p:pic>
        <p:nvPicPr>
          <p:cNvPr id="11" name="Picture 10">
            <a:extLst>
              <a:ext uri="{FF2B5EF4-FFF2-40B4-BE49-F238E27FC236}">
                <a16:creationId xmlns:a16="http://schemas.microsoft.com/office/drawing/2014/main" id="{0D564AE6-31AB-FD99-DE6A-FF836083F62A}"/>
              </a:ext>
            </a:extLst>
          </p:cNvPr>
          <p:cNvPicPr>
            <a:picLocks noChangeAspect="1"/>
          </p:cNvPicPr>
          <p:nvPr/>
        </p:nvPicPr>
        <p:blipFill rotWithShape="1">
          <a:blip r:embed="rId4"/>
          <a:srcRect l="66373" t="31080" b="40847"/>
          <a:stretch/>
        </p:blipFill>
        <p:spPr>
          <a:xfrm>
            <a:off x="9450868" y="5036266"/>
            <a:ext cx="2242068" cy="1144455"/>
          </a:xfrm>
          <a:prstGeom prst="rect">
            <a:avLst/>
          </a:prstGeom>
        </p:spPr>
      </p:pic>
      <p:pic>
        <p:nvPicPr>
          <p:cNvPr id="13" name="Picture 12">
            <a:extLst>
              <a:ext uri="{FF2B5EF4-FFF2-40B4-BE49-F238E27FC236}">
                <a16:creationId xmlns:a16="http://schemas.microsoft.com/office/drawing/2014/main" id="{08F5DC31-56DF-C7FE-5B53-E2DE27C1DDD3}"/>
              </a:ext>
            </a:extLst>
          </p:cNvPr>
          <p:cNvPicPr>
            <a:picLocks noChangeAspect="1"/>
          </p:cNvPicPr>
          <p:nvPr/>
        </p:nvPicPr>
        <p:blipFill rotWithShape="1">
          <a:blip r:embed="rId4"/>
          <a:srcRect l="66373" t="65384" r="1455"/>
          <a:stretch/>
        </p:blipFill>
        <p:spPr>
          <a:xfrm>
            <a:off x="709637" y="4951144"/>
            <a:ext cx="2145062" cy="1411194"/>
          </a:xfrm>
          <a:prstGeom prst="rect">
            <a:avLst/>
          </a:prstGeom>
        </p:spPr>
      </p:pic>
      <p:sp>
        <p:nvSpPr>
          <p:cNvPr id="15" name="TextBox 14">
            <a:extLst>
              <a:ext uri="{FF2B5EF4-FFF2-40B4-BE49-F238E27FC236}">
                <a16:creationId xmlns:a16="http://schemas.microsoft.com/office/drawing/2014/main" id="{EF703A07-10C8-3569-1D75-E4DD4818473A}"/>
              </a:ext>
            </a:extLst>
          </p:cNvPr>
          <p:cNvSpPr txBox="1"/>
          <p:nvPr/>
        </p:nvSpPr>
        <p:spPr>
          <a:xfrm>
            <a:off x="629626" y="249307"/>
            <a:ext cx="6097554" cy="707886"/>
          </a:xfrm>
          <a:prstGeom prst="rect">
            <a:avLst/>
          </a:prstGeom>
          <a:noFill/>
        </p:spPr>
        <p:txBody>
          <a:bodyPr wrap="square">
            <a:spAutoFit/>
          </a:bodyPr>
          <a:lstStyle/>
          <a:p>
            <a:r>
              <a:rPr lang="en-GB" sz="4000" b="1" dirty="0">
                <a:effectLst/>
                <a:latin typeface="Gill Sans MT" panose="020B0502020104020203" pitchFamily="34" charset="0"/>
                <a:ea typeface="Times New Roman" panose="02020603050405020304" pitchFamily="18" charset="0"/>
              </a:rPr>
              <a:t>Key statistics</a:t>
            </a:r>
            <a:endParaRPr lang="en-GB" sz="4000" b="1"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EC503123-8118-0792-1DE1-7FE8825CE100}"/>
              </a:ext>
            </a:extLst>
          </p:cNvPr>
          <p:cNvSpPr txBox="1"/>
          <p:nvPr/>
        </p:nvSpPr>
        <p:spPr>
          <a:xfrm>
            <a:off x="629626" y="1033444"/>
            <a:ext cx="3808150" cy="1005788"/>
          </a:xfrm>
          <a:prstGeom prst="rect">
            <a:avLst/>
          </a:prstGeom>
          <a:noFill/>
        </p:spPr>
        <p:txBody>
          <a:bodyPr wrap="square">
            <a:spAutoFit/>
          </a:bodyPr>
          <a:lstStyle/>
          <a:p>
            <a:pPr algn="just">
              <a:lnSpc>
                <a:spcPct val="107000"/>
              </a:lnSpc>
              <a:spcAft>
                <a:spcPts val="800"/>
              </a:spcAft>
            </a:pP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This dashboard brings together local health, social care, and housing data to help provide an overview of how rising prices could be having an impact on York's health.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51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F03BB7-C3E4-DF56-81EC-CE4B9147CC61}"/>
              </a:ext>
            </a:extLst>
          </p:cNvPr>
          <p:cNvPicPr>
            <a:picLocks noChangeAspect="1"/>
          </p:cNvPicPr>
          <p:nvPr/>
        </p:nvPicPr>
        <p:blipFill rotWithShape="1">
          <a:blip r:embed="rId3">
            <a:extLst>
              <a:ext uri="{28A0092B-C50C-407E-A947-70E740481C1C}">
                <a14:useLocalDpi xmlns:a14="http://schemas.microsoft.com/office/drawing/2010/main" val="0"/>
              </a:ext>
            </a:extLst>
          </a:blip>
          <a:srcRect l="499" t="7764" b="35059"/>
          <a:stretch/>
        </p:blipFill>
        <p:spPr bwMode="auto">
          <a:xfrm>
            <a:off x="-1" y="171450"/>
            <a:ext cx="8227167" cy="6686550"/>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E92D83EE-FFF4-2A74-AF29-3B86D150D5EF}"/>
              </a:ext>
            </a:extLst>
          </p:cNvPr>
          <p:cNvSpPr txBox="1"/>
          <p:nvPr/>
        </p:nvSpPr>
        <p:spPr>
          <a:xfrm>
            <a:off x="8319047" y="1547744"/>
            <a:ext cx="3414535" cy="3933962"/>
          </a:xfrm>
          <a:prstGeom prst="rect">
            <a:avLst/>
          </a:prstGeom>
          <a:noFill/>
        </p:spPr>
        <p:txBody>
          <a:bodyPr wrap="square">
            <a:spAutoFit/>
          </a:bodyPr>
          <a:lstStyle/>
          <a:p>
            <a:pPr algn="just">
              <a:lnSpc>
                <a:spcPct val="107000"/>
              </a:lnSpc>
              <a:spcAft>
                <a:spcPts val="800"/>
              </a:spcAft>
            </a:pPr>
            <a:r>
              <a:rPr lang="en-GB" sz="1800" kern="100" dirty="0">
                <a:solidFill>
                  <a:srgbClr val="25303B"/>
                </a:solidFill>
                <a:effectLst/>
                <a:latin typeface="Gill Sans Nova" panose="020B0602020104020203" pitchFamily="34" charset="0"/>
                <a:ea typeface="Calibri" panose="020F0502020204030204" pitchFamily="34" charset="0"/>
                <a:cs typeface="Arial" panose="020B0604020202020204" pitchFamily="34" charset="0"/>
              </a:rPr>
              <a:t>The London School of Economics (Roberts, 2023)(3) has declared the cost of living crisis as a “public health emergency”. The inability for some people to afford even the basic essentials can have far-reaching health consequences that impact on both mental and physical health. The infographic below shows the complexities of these consequences and highlights both the systemic and individual impacts.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C061F9D-DA3D-1366-5372-2DED03D0E3D5}"/>
              </a:ext>
            </a:extLst>
          </p:cNvPr>
          <p:cNvSpPr txBox="1"/>
          <p:nvPr/>
        </p:nvSpPr>
        <p:spPr>
          <a:xfrm>
            <a:off x="8319047" y="655707"/>
            <a:ext cx="3414535" cy="707886"/>
          </a:xfrm>
          <a:prstGeom prst="rect">
            <a:avLst/>
          </a:prstGeom>
          <a:noFill/>
        </p:spPr>
        <p:txBody>
          <a:bodyPr wrap="square">
            <a:spAutoFit/>
          </a:bodyPr>
          <a:lstStyle/>
          <a:p>
            <a:r>
              <a:rPr lang="en-GB" sz="4000" b="1" dirty="0">
                <a:effectLst/>
                <a:latin typeface="Gill Sans MT" panose="020B0502020104020203" pitchFamily="34" charset="0"/>
                <a:ea typeface="Calibri" panose="020F0502020204030204" pitchFamily="34" charset="0"/>
                <a:cs typeface="Times New Roman" panose="02020603050405020304" pitchFamily="18" charset="0"/>
              </a:rPr>
              <a:t>Methodology</a:t>
            </a:r>
            <a:endParaRPr lang="en-GB" sz="4000" b="1" dirty="0"/>
          </a:p>
        </p:txBody>
      </p:sp>
      <p:pic>
        <p:nvPicPr>
          <p:cNvPr id="1041" name="Picture 7">
            <a:extLst>
              <a:ext uri="{FF2B5EF4-FFF2-40B4-BE49-F238E27FC236}">
                <a16:creationId xmlns:a16="http://schemas.microsoft.com/office/drawing/2014/main" id="{C0B06CF4-29B7-14B5-AAA7-C52DD1C2E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535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3">
            <a:extLst>
              <a:ext uri="{FF2B5EF4-FFF2-40B4-BE49-F238E27FC236}">
                <a16:creationId xmlns:a16="http://schemas.microsoft.com/office/drawing/2014/main" id="{E92CDADC-2730-3A54-468C-92A2C1334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572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6">
            <a:extLst>
              <a:ext uri="{FF2B5EF4-FFF2-40B4-BE49-F238E27FC236}">
                <a16:creationId xmlns:a16="http://schemas.microsoft.com/office/drawing/2014/main" id="{4BA2B264-FE97-862D-BCD4-BFE12A272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8">
            <a:extLst>
              <a:ext uri="{FF2B5EF4-FFF2-40B4-BE49-F238E27FC236}">
                <a16:creationId xmlns:a16="http://schemas.microsoft.com/office/drawing/2014/main" id="{9F3B54AC-E8E9-9CCC-5B58-59DD91A65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953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6">
            <a:extLst>
              <a:ext uri="{FF2B5EF4-FFF2-40B4-BE49-F238E27FC236}">
                <a16:creationId xmlns:a16="http://schemas.microsoft.com/office/drawing/2014/main" id="{A8783D84-8ED3-63AE-34D2-E501D98809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953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48">
            <a:extLst>
              <a:ext uri="{FF2B5EF4-FFF2-40B4-BE49-F238E27FC236}">
                <a16:creationId xmlns:a16="http://schemas.microsoft.com/office/drawing/2014/main" id="{2C6104A7-339F-0440-6B2B-5B6FC89D26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2392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5">
            <a:extLst>
              <a:ext uri="{FF2B5EF4-FFF2-40B4-BE49-F238E27FC236}">
                <a16:creationId xmlns:a16="http://schemas.microsoft.com/office/drawing/2014/main" id="{B4ECE1C2-DD30-CA74-5BC7-B3D3F09E89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58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51">
            <a:extLst>
              <a:ext uri="{FF2B5EF4-FFF2-40B4-BE49-F238E27FC236}">
                <a16:creationId xmlns:a16="http://schemas.microsoft.com/office/drawing/2014/main" id="{1FB67E5F-56D4-F8A2-09E2-A9951A05EC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53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9">
            <a:extLst>
              <a:ext uri="{FF2B5EF4-FFF2-40B4-BE49-F238E27FC236}">
                <a16:creationId xmlns:a16="http://schemas.microsoft.com/office/drawing/2014/main" id="{E1C97C3F-FBFD-DDA6-0E53-014C078AAF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53">
            <a:extLst>
              <a:ext uri="{FF2B5EF4-FFF2-40B4-BE49-F238E27FC236}">
                <a16:creationId xmlns:a16="http://schemas.microsoft.com/office/drawing/2014/main" id="{0ADC26CA-CB8B-0585-F3E5-DFFA7417D8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762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56">
            <a:extLst>
              <a:ext uri="{FF2B5EF4-FFF2-40B4-BE49-F238E27FC236}">
                <a16:creationId xmlns:a16="http://schemas.microsoft.com/office/drawing/2014/main" id="{503B1862-8EA5-6576-B231-922BE562C6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8572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3">
            <a:extLst>
              <a:ext uri="{FF2B5EF4-FFF2-40B4-BE49-F238E27FC236}">
                <a16:creationId xmlns:a16="http://schemas.microsoft.com/office/drawing/2014/main" id="{45B73B66-08E9-EF85-2A9C-41969217805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620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4">
            <a:extLst>
              <a:ext uri="{FF2B5EF4-FFF2-40B4-BE49-F238E27FC236}">
                <a16:creationId xmlns:a16="http://schemas.microsoft.com/office/drawing/2014/main" id="{27570575-032C-D690-CC07-A03D373EDF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8191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57">
            <a:extLst>
              <a:ext uri="{FF2B5EF4-FFF2-40B4-BE49-F238E27FC236}">
                <a16:creationId xmlns:a16="http://schemas.microsoft.com/office/drawing/2014/main" id="{9157FFAE-D5E0-44D6-1777-F058FE6474F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905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8">
            <a:extLst>
              <a:ext uri="{FF2B5EF4-FFF2-40B4-BE49-F238E27FC236}">
                <a16:creationId xmlns:a16="http://schemas.microsoft.com/office/drawing/2014/main" id="{564CE554-0EFC-1052-C842-F4EBB5DAFF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8858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2">
            <a:extLst>
              <a:ext uri="{FF2B5EF4-FFF2-40B4-BE49-F238E27FC236}">
                <a16:creationId xmlns:a16="http://schemas.microsoft.com/office/drawing/2014/main" id="{D19CEDDE-A8FD-BDB1-E1B2-ADB8D522698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8572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8">
            <a:extLst>
              <a:ext uri="{FF2B5EF4-FFF2-40B4-BE49-F238E27FC236}">
                <a16:creationId xmlns:a16="http://schemas.microsoft.com/office/drawing/2014/main" id="{11359883-2CE3-D11D-0029-02EBA0633A4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92807181-FD16-1D79-DF4C-7401F14C3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535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a:extLst>
              <a:ext uri="{FF2B5EF4-FFF2-40B4-BE49-F238E27FC236}">
                <a16:creationId xmlns:a16="http://schemas.microsoft.com/office/drawing/2014/main" id="{70C498B5-DCBE-6C58-0F0B-C3A3DA9C4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572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E4ACE13-09E6-8C3A-50BF-7D06236EA3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C05C67F2-D79E-87FD-25AC-42F9E771BE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953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9D173DD7-503D-441E-F252-C5DC0A1C09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953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383C30C5-6C17-4D4E-B5EF-97F75EEE6A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2392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9AA874B-C59A-EBF5-A6F6-DD1F3BC20F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58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B81B4192-CC8F-FA31-1269-563883799F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53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53CE58AA-8E0E-9FFF-5945-9577C44027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28DA0176-1E68-1C1B-4884-177989427D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762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D967ED4-D6A7-F17F-F358-77AAAB148C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8572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6453AE0E-0256-F0D0-8C8C-D416D17B07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620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28F7D02-1B56-0DEE-A530-B989C02A7E8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8191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F259DAF1-73A7-775E-8858-E70C8503E57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905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F4CDB85-886F-6E65-E0FE-B95819B7E4B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8858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4E4949A5-C5F2-0414-7857-53B8D7DA222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8572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45C3359-532E-29E0-78CB-B4566670A15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9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BB8424-AE1B-5419-498C-D348CF416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627" y="2550795"/>
            <a:ext cx="3401695" cy="3947160"/>
          </a:xfrm>
          <a:prstGeom prst="rect">
            <a:avLst/>
          </a:prstGeom>
        </p:spPr>
      </p:pic>
      <p:graphicFrame>
        <p:nvGraphicFramePr>
          <p:cNvPr id="5" name="Chart 4">
            <a:extLst>
              <a:ext uri="{FF2B5EF4-FFF2-40B4-BE49-F238E27FC236}">
                <a16:creationId xmlns:a16="http://schemas.microsoft.com/office/drawing/2014/main" id="{F53D8BDB-21AF-23CC-67C0-55618CD5DBC1}"/>
              </a:ext>
            </a:extLst>
          </p:cNvPr>
          <p:cNvGraphicFramePr/>
          <p:nvPr>
            <p:extLst>
              <p:ext uri="{D42A27DB-BD31-4B8C-83A1-F6EECF244321}">
                <p14:modId xmlns:p14="http://schemas.microsoft.com/office/powerpoint/2010/main" val="1769168069"/>
              </p:ext>
            </p:extLst>
          </p:nvPr>
        </p:nvGraphicFramePr>
        <p:xfrm>
          <a:off x="292419" y="3428999"/>
          <a:ext cx="8003856" cy="331438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625264F8-BDC5-9044-3CCE-6C3D784B4EE7}"/>
              </a:ext>
            </a:extLst>
          </p:cNvPr>
          <p:cNvSpPr/>
          <p:nvPr/>
        </p:nvSpPr>
        <p:spPr>
          <a:xfrm>
            <a:off x="8650605" y="267970"/>
            <a:ext cx="3253740" cy="1943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16% of households in Yorkshire &amp; Humber are experiencing fuel poverty. </a:t>
            </a: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The national average is 15% </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Source: Cost of Living Report, 2022</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 </a:t>
            </a:r>
            <a:endParaRPr lang="en-GB"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kern="100" dirty="0">
                <a:effectLst/>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555CC9E7-3493-A5E1-9A3C-A4A3C520D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75" y="267970"/>
            <a:ext cx="1187450" cy="1187450"/>
          </a:xfrm>
          <a:prstGeom prst="rect">
            <a:avLst/>
          </a:prstGeom>
        </p:spPr>
      </p:pic>
      <p:sp>
        <p:nvSpPr>
          <p:cNvPr id="9" name="TextBox 8">
            <a:extLst>
              <a:ext uri="{FF2B5EF4-FFF2-40B4-BE49-F238E27FC236}">
                <a16:creationId xmlns:a16="http://schemas.microsoft.com/office/drawing/2014/main" id="{03E9D89D-CF9A-0817-97CB-50474608ECA1}"/>
              </a:ext>
            </a:extLst>
          </p:cNvPr>
          <p:cNvSpPr txBox="1"/>
          <p:nvPr/>
        </p:nvSpPr>
        <p:spPr>
          <a:xfrm>
            <a:off x="1421130" y="234692"/>
            <a:ext cx="6096000" cy="1538883"/>
          </a:xfrm>
          <a:prstGeom prst="rect">
            <a:avLst/>
          </a:prstGeom>
          <a:noFill/>
        </p:spPr>
        <p:txBody>
          <a:bodyPr wrap="square">
            <a:spAutoFit/>
          </a:bodyPr>
          <a:lstStyle/>
          <a:p>
            <a:r>
              <a:rPr lang="en-GB" sz="4000" b="1" dirty="0">
                <a:latin typeface="Gill Sans MT" panose="020B0502020104020203" pitchFamily="34" charset="0"/>
                <a:ea typeface="Times New Roman" panose="02020603050405020304" pitchFamily="18" charset="0"/>
              </a:rPr>
              <a:t>F</a:t>
            </a:r>
            <a:r>
              <a:rPr lang="en-GB" sz="4000" b="1" dirty="0">
                <a:effectLst/>
                <a:latin typeface="Gill Sans MT" panose="020B0502020104020203" pitchFamily="34" charset="0"/>
                <a:ea typeface="Times New Roman" panose="02020603050405020304" pitchFamily="18" charset="0"/>
              </a:rPr>
              <a:t>uel, Transport &amp; Accessibility  </a:t>
            </a:r>
            <a:r>
              <a:rPr lang="en-GB" sz="14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3200" b="1" dirty="0">
              <a:effectLst/>
              <a:latin typeface="Times New Roman" panose="02020603050405020304" pitchFamily="18" charset="0"/>
              <a:ea typeface="Times New Roman" panose="02020603050405020304" pitchFamily="18" charset="0"/>
            </a:endParaRPr>
          </a:p>
          <a:p>
            <a:pPr>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75211332">
            <a:extLst>
              <a:ext uri="{FF2B5EF4-FFF2-40B4-BE49-F238E27FC236}">
                <a16:creationId xmlns:a16="http://schemas.microsoft.com/office/drawing/2014/main" id="{8365A9C9-65CB-3B67-F8DC-14034F177CD3}"/>
              </a:ext>
            </a:extLst>
          </p:cNvPr>
          <p:cNvSpPr txBox="1"/>
          <p:nvPr/>
        </p:nvSpPr>
        <p:spPr>
          <a:xfrm>
            <a:off x="5321776" y="3142096"/>
            <a:ext cx="3114675"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kern="100" dirty="0">
                <a:effectLst/>
                <a:latin typeface="Gill Sans Nova" panose="020B0602020104020203" pitchFamily="34" charset="0"/>
                <a:ea typeface="Calibri" panose="020F0502020204030204" pitchFamily="34" charset="0"/>
                <a:cs typeface="Times New Roman" panose="02020603050405020304" pitchFamily="18" charset="0"/>
              </a:rPr>
              <a:t>Estimated Fuel Poverty by Ward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4687FFA-34A5-8489-73B2-0D666408E7C6}"/>
              </a:ext>
            </a:extLst>
          </p:cNvPr>
          <p:cNvSpPr txBox="1"/>
          <p:nvPr/>
        </p:nvSpPr>
        <p:spPr>
          <a:xfrm>
            <a:off x="402672" y="1623555"/>
            <a:ext cx="7642370" cy="36933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Gill Sans MT" panose="020B0502020104020203" pitchFamily="34" charset="0"/>
              </a:rPr>
              <a:t>Key points distilled from report</a:t>
            </a:r>
          </a:p>
        </p:txBody>
      </p:sp>
    </p:spTree>
    <p:extLst>
      <p:ext uri="{BB962C8B-B14F-4D97-AF65-F5344CB8AC3E}">
        <p14:creationId xmlns:p14="http://schemas.microsoft.com/office/powerpoint/2010/main" val="226867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BB3403-E373-FC79-5450-023971428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5" y="177800"/>
            <a:ext cx="1126490" cy="1149350"/>
          </a:xfrm>
          <a:prstGeom prst="rect">
            <a:avLst/>
          </a:prstGeom>
        </p:spPr>
      </p:pic>
      <p:sp>
        <p:nvSpPr>
          <p:cNvPr id="6" name="TextBox 5">
            <a:extLst>
              <a:ext uri="{FF2B5EF4-FFF2-40B4-BE49-F238E27FC236}">
                <a16:creationId xmlns:a16="http://schemas.microsoft.com/office/drawing/2014/main" id="{09B3FD88-A37F-0429-4BDF-72C9FAAFA6D0}"/>
              </a:ext>
            </a:extLst>
          </p:cNvPr>
          <p:cNvSpPr txBox="1"/>
          <p:nvPr/>
        </p:nvSpPr>
        <p:spPr>
          <a:xfrm>
            <a:off x="1362075" y="92075"/>
            <a:ext cx="6096000" cy="1538883"/>
          </a:xfrm>
          <a:prstGeom prst="rect">
            <a:avLst/>
          </a:prstGeom>
          <a:noFill/>
        </p:spPr>
        <p:txBody>
          <a:bodyPr wrap="square">
            <a:spAutoFit/>
          </a:bodyPr>
          <a:lstStyle/>
          <a:p>
            <a:r>
              <a:rPr lang="en-GB" sz="4000" b="1" dirty="0">
                <a:latin typeface="Gill Sans MT" panose="020B0502020104020203" pitchFamily="34" charset="0"/>
                <a:ea typeface="Times New Roman" panose="02020603050405020304" pitchFamily="18" charset="0"/>
              </a:rPr>
              <a:t>H</a:t>
            </a:r>
            <a:r>
              <a:rPr lang="en-GB" sz="4000" b="1" dirty="0">
                <a:effectLst/>
                <a:latin typeface="Gill Sans MT" panose="020B0502020104020203" pitchFamily="34" charset="0"/>
                <a:ea typeface="Times New Roman" panose="02020603050405020304" pitchFamily="18" charset="0"/>
              </a:rPr>
              <a:t>ousing Stability &amp; Affordability  </a:t>
            </a:r>
            <a:r>
              <a:rPr lang="en-GB" sz="3200" b="1" dirty="0">
                <a:effectLst/>
                <a:latin typeface="Times New Roman" panose="02020603050405020304" pitchFamily="18" charset="0"/>
                <a:ea typeface="Times New Roman" panose="02020603050405020304" pitchFamily="18" charset="0"/>
              </a:rPr>
              <a:t> </a:t>
            </a:r>
          </a:p>
          <a:p>
            <a:pPr>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7B1D009-F683-F6A8-763B-E6F411DF99D1}"/>
              </a:ext>
            </a:extLst>
          </p:cNvPr>
          <p:cNvSpPr txBox="1">
            <a:spLocks noChangeArrowheads="1"/>
          </p:cNvSpPr>
          <p:nvPr/>
        </p:nvSpPr>
        <p:spPr bwMode="auto">
          <a:xfrm>
            <a:off x="8697912" y="265747"/>
            <a:ext cx="3235325" cy="3354705"/>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228600" indent="-228600">
              <a:lnSpc>
                <a:spcPct val="107000"/>
              </a:lnSpc>
              <a:spcAft>
                <a:spcPts val="800"/>
              </a:spcAft>
            </a:pPr>
            <a:r>
              <a:rPr lang="en-GB" sz="1200" b="1" kern="100" dirty="0">
                <a:effectLst/>
                <a:latin typeface="Gill Sans MT" panose="020B0502020104020203" pitchFamily="34" charset="0"/>
                <a:ea typeface="Calibri" panose="020F0502020204030204" pitchFamily="34" charset="0"/>
                <a:cs typeface="Times New Roman" panose="02020603050405020304" pitchFamily="18" charset="0"/>
              </a:rPr>
              <a:t>The voice of York's citizens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Money is not stretching as it used to, and people are having to having to use savings to pay bills.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People are begging landlords not to sell houses as they otherwise would not be able to afford the higher current rents.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People are struggling to heat their homes resulting in many cases of exacerbations of existing physical and/or mental health conditions.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kern="100" dirty="0">
                <a:effectLst/>
                <a:latin typeface="Gill Sans Nova" panose="020B0602020104020203" pitchFamily="34" charset="0"/>
                <a:ea typeface="Calibri" panose="020F0502020204030204" pitchFamily="34" charset="0"/>
                <a:cs typeface="Times New Roman" panose="02020603050405020304" pitchFamily="18" charset="0"/>
              </a:rPr>
              <a:t>Source: Healthwatch Cost of Living Report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3EBA7498-496A-462E-AE58-4B78FA77B413}"/>
              </a:ext>
            </a:extLst>
          </p:cNvPr>
          <p:cNvGraphicFramePr/>
          <p:nvPr>
            <p:extLst>
              <p:ext uri="{D42A27DB-BD31-4B8C-83A1-F6EECF244321}">
                <p14:modId xmlns:p14="http://schemas.microsoft.com/office/powerpoint/2010/main" val="1035876546"/>
              </p:ext>
            </p:extLst>
          </p:nvPr>
        </p:nvGraphicFramePr>
        <p:xfrm>
          <a:off x="266700" y="3733800"/>
          <a:ext cx="11760199" cy="2762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84A0715-BA53-4CD8-A5EE-7E0EF0D72579}"/>
              </a:ext>
            </a:extLst>
          </p:cNvPr>
          <p:cNvGraphicFramePr/>
          <p:nvPr>
            <p:extLst>
              <p:ext uri="{D42A27DB-BD31-4B8C-83A1-F6EECF244321}">
                <p14:modId xmlns:p14="http://schemas.microsoft.com/office/powerpoint/2010/main" val="2482739288"/>
              </p:ext>
            </p:extLst>
          </p:nvPr>
        </p:nvGraphicFramePr>
        <p:xfrm>
          <a:off x="4639179" y="2061170"/>
          <a:ext cx="3909378" cy="19764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34">
            <a:extLst>
              <a:ext uri="{FF2B5EF4-FFF2-40B4-BE49-F238E27FC236}">
                <a16:creationId xmlns:a16="http://schemas.microsoft.com/office/drawing/2014/main" id="{C4AE28FB-02C5-3CD9-2126-AF21EFB7D95A}"/>
              </a:ext>
            </a:extLst>
          </p:cNvPr>
          <p:cNvSpPr txBox="1"/>
          <p:nvPr/>
        </p:nvSpPr>
        <p:spPr>
          <a:xfrm>
            <a:off x="5116830" y="1744306"/>
            <a:ext cx="3253740"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kern="100" dirty="0">
                <a:effectLst/>
                <a:latin typeface="Gill Sans Nova" panose="020B0602020104020203" pitchFamily="34" charset="0"/>
                <a:ea typeface="Calibri" panose="020F0502020204030204" pitchFamily="34" charset="0"/>
                <a:cs typeface="Times New Roman" panose="02020603050405020304" pitchFamily="18" charset="0"/>
              </a:rPr>
              <a:t>Homeless households in temporary accommodation in York</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3">
            <a:extLst>
              <a:ext uri="{FF2B5EF4-FFF2-40B4-BE49-F238E27FC236}">
                <a16:creationId xmlns:a16="http://schemas.microsoft.com/office/drawing/2014/main" id="{848A90BD-8E77-6E64-CEAB-EB84ABB827DF}"/>
              </a:ext>
            </a:extLst>
          </p:cNvPr>
          <p:cNvSpPr txBox="1"/>
          <p:nvPr/>
        </p:nvSpPr>
        <p:spPr>
          <a:xfrm>
            <a:off x="1017515" y="4457394"/>
            <a:ext cx="3505200"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kern="100" dirty="0">
                <a:effectLst/>
                <a:latin typeface="Gill Sans Nova" panose="020B0602020104020203" pitchFamily="34" charset="0"/>
                <a:ea typeface="Calibri" panose="020F0502020204030204" pitchFamily="34" charset="0"/>
                <a:cs typeface="Times New Roman" panose="02020603050405020304" pitchFamily="18" charset="0"/>
              </a:rPr>
              <a:t>Current Tenant Arrears in York</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F213A71-4739-5E13-EA95-E8FD88865495}"/>
              </a:ext>
            </a:extLst>
          </p:cNvPr>
          <p:cNvSpPr txBox="1"/>
          <p:nvPr/>
        </p:nvSpPr>
        <p:spPr>
          <a:xfrm>
            <a:off x="402672" y="1623555"/>
            <a:ext cx="3909165" cy="369332"/>
          </a:xfrm>
          <a:prstGeom prst="rect">
            <a:avLst/>
          </a:prstGeom>
          <a:noFill/>
        </p:spPr>
        <p:txBody>
          <a:bodyPr wrap="square" rtlCol="0">
            <a:spAutoFit/>
          </a:bodyPr>
          <a:lstStyle/>
          <a:p>
            <a:pPr marL="285750" indent="-285750">
              <a:buFont typeface="Arial" panose="020B0604020202020204" pitchFamily="34" charset="0"/>
              <a:buChar char="•"/>
            </a:pPr>
            <a:r>
              <a:rPr lang="en-GB" dirty="0"/>
              <a:t>Key </a:t>
            </a:r>
            <a:r>
              <a:rPr lang="en-GB" dirty="0">
                <a:latin typeface="Gill Sans MT" panose="020B0502020104020203" pitchFamily="34" charset="0"/>
              </a:rPr>
              <a:t>points</a:t>
            </a:r>
            <a:r>
              <a:rPr lang="en-GB" dirty="0"/>
              <a:t> distilled from report</a:t>
            </a:r>
          </a:p>
        </p:txBody>
      </p:sp>
    </p:spTree>
    <p:extLst>
      <p:ext uri="{BB962C8B-B14F-4D97-AF65-F5344CB8AC3E}">
        <p14:creationId xmlns:p14="http://schemas.microsoft.com/office/powerpoint/2010/main" val="10593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32C57-FACB-E821-B415-A001BDA6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 y="123190"/>
            <a:ext cx="1264920" cy="1258570"/>
          </a:xfrm>
          <a:prstGeom prst="rect">
            <a:avLst/>
          </a:prstGeom>
        </p:spPr>
      </p:pic>
      <p:sp>
        <p:nvSpPr>
          <p:cNvPr id="8" name="TextBox 7">
            <a:extLst>
              <a:ext uri="{FF2B5EF4-FFF2-40B4-BE49-F238E27FC236}">
                <a16:creationId xmlns:a16="http://schemas.microsoft.com/office/drawing/2014/main" id="{DDE701FE-BDFD-510C-F69E-CB4A1AAE58F2}"/>
              </a:ext>
            </a:extLst>
          </p:cNvPr>
          <p:cNvSpPr txBox="1"/>
          <p:nvPr/>
        </p:nvSpPr>
        <p:spPr>
          <a:xfrm>
            <a:off x="1432560" y="123190"/>
            <a:ext cx="4610100" cy="1323439"/>
          </a:xfrm>
          <a:prstGeom prst="rect">
            <a:avLst/>
          </a:prstGeom>
          <a:noFill/>
        </p:spPr>
        <p:txBody>
          <a:bodyPr wrap="square">
            <a:spAutoFit/>
          </a:bodyPr>
          <a:lstStyle/>
          <a:p>
            <a:r>
              <a:rPr lang="en-GB" sz="4000" b="1" dirty="0">
                <a:effectLst/>
                <a:latin typeface="Gill Sans MT" panose="020B0502020104020203" pitchFamily="34" charset="0"/>
                <a:ea typeface="Calibri" panose="020F0502020204030204" pitchFamily="34" charset="0"/>
                <a:cs typeface="Times New Roman" panose="02020603050405020304" pitchFamily="18" charset="0"/>
              </a:rPr>
              <a:t>Food accessibility &amp; consumption</a:t>
            </a:r>
            <a:endParaRPr lang="en-GB" sz="4000" b="1" dirty="0"/>
          </a:p>
        </p:txBody>
      </p:sp>
      <p:sp>
        <p:nvSpPr>
          <p:cNvPr id="9" name="Rectangle 8">
            <a:extLst>
              <a:ext uri="{FF2B5EF4-FFF2-40B4-BE49-F238E27FC236}">
                <a16:creationId xmlns:a16="http://schemas.microsoft.com/office/drawing/2014/main" id="{D3989EC6-76F0-7BFA-AE1E-A0D46B308AB3}"/>
              </a:ext>
            </a:extLst>
          </p:cNvPr>
          <p:cNvSpPr/>
          <p:nvPr/>
        </p:nvSpPr>
        <p:spPr>
          <a:xfrm>
            <a:off x="9075420" y="355917"/>
            <a:ext cx="2785110" cy="2051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Increase in average uptake of foodbank vouchers of 20% in York</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From 2019-2023</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Source: York Foodbank</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 </a:t>
            </a:r>
            <a:endParaRPr lang="en-GB"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kern="100" dirty="0">
                <a:effectLst/>
                <a:ea typeface="Calibri" panose="020F0502020204030204" pitchFamily="34" charset="0"/>
                <a:cs typeface="Times New Roman" panose="02020603050405020304" pitchFamily="18" charset="0"/>
              </a:rPr>
              <a:t> </a:t>
            </a:r>
          </a:p>
        </p:txBody>
      </p:sp>
      <p:graphicFrame>
        <p:nvGraphicFramePr>
          <p:cNvPr id="10" name="Chart 9">
            <a:extLst>
              <a:ext uri="{FF2B5EF4-FFF2-40B4-BE49-F238E27FC236}">
                <a16:creationId xmlns:a16="http://schemas.microsoft.com/office/drawing/2014/main" id="{3D055A16-9EC8-DB4E-D0C5-6ADB5F0A01C9}"/>
              </a:ext>
            </a:extLst>
          </p:cNvPr>
          <p:cNvGraphicFramePr/>
          <p:nvPr>
            <p:extLst>
              <p:ext uri="{D42A27DB-BD31-4B8C-83A1-F6EECF244321}">
                <p14:modId xmlns:p14="http://schemas.microsoft.com/office/powerpoint/2010/main" val="3557845222"/>
              </p:ext>
            </p:extLst>
          </p:nvPr>
        </p:nvGraphicFramePr>
        <p:xfrm>
          <a:off x="167640" y="3876675"/>
          <a:ext cx="11929110" cy="33988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52">
            <a:extLst>
              <a:ext uri="{FF2B5EF4-FFF2-40B4-BE49-F238E27FC236}">
                <a16:creationId xmlns:a16="http://schemas.microsoft.com/office/drawing/2014/main" id="{28E85C84-E750-BA5A-C48D-73BD6E2172E4}"/>
              </a:ext>
            </a:extLst>
          </p:cNvPr>
          <p:cNvSpPr txBox="1"/>
          <p:nvPr/>
        </p:nvSpPr>
        <p:spPr>
          <a:xfrm>
            <a:off x="193039" y="3645060"/>
            <a:ext cx="5186045" cy="365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Comparative voucher provision in 2021/22 &amp; 2022/23</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A526855-93CC-95BD-0178-B777D175E2CF}"/>
              </a:ext>
            </a:extLst>
          </p:cNvPr>
          <p:cNvPicPr>
            <a:picLocks noChangeAspect="1"/>
          </p:cNvPicPr>
          <p:nvPr/>
        </p:nvPicPr>
        <p:blipFill>
          <a:blip r:embed="rId5"/>
          <a:stretch>
            <a:fillRect/>
          </a:stretch>
        </p:blipFill>
        <p:spPr>
          <a:xfrm>
            <a:off x="6812918" y="2700344"/>
            <a:ext cx="5077951" cy="1176331"/>
          </a:xfrm>
          <a:prstGeom prst="rect">
            <a:avLst/>
          </a:prstGeom>
        </p:spPr>
      </p:pic>
      <p:sp>
        <p:nvSpPr>
          <p:cNvPr id="17" name="TextBox 16">
            <a:extLst>
              <a:ext uri="{FF2B5EF4-FFF2-40B4-BE49-F238E27FC236}">
                <a16:creationId xmlns:a16="http://schemas.microsoft.com/office/drawing/2014/main" id="{9D0C0E7A-2233-0895-3481-6F2DD1C1C4B7}"/>
              </a:ext>
            </a:extLst>
          </p:cNvPr>
          <p:cNvSpPr txBox="1"/>
          <p:nvPr/>
        </p:nvSpPr>
        <p:spPr>
          <a:xfrm>
            <a:off x="5743575" y="369073"/>
            <a:ext cx="3095625" cy="1266693"/>
          </a:xfrm>
          <a:prstGeom prst="rect">
            <a:avLst/>
          </a:prstGeom>
          <a:noFill/>
        </p:spPr>
        <p:txBody>
          <a:bodyPr wrap="square">
            <a:spAutoFit/>
          </a:bodyPr>
          <a:lstStyle/>
          <a:p>
            <a:pPr marL="228600" algn="ctr">
              <a:lnSpc>
                <a:spcPct val="107000"/>
              </a:lnSpc>
              <a:spcAft>
                <a:spcPts val="800"/>
              </a:spcAft>
            </a:pPr>
            <a:r>
              <a:rPr lang="en-GB" sz="1800" i="1" kern="100" dirty="0">
                <a:solidFill>
                  <a:srgbClr val="12326E"/>
                </a:solidFill>
                <a:effectLst/>
                <a:latin typeface="Gill Sans Nova" panose="020B0602020104020203" pitchFamily="34" charset="0"/>
                <a:ea typeface="Calibri" panose="020F0502020204030204" pitchFamily="34" charset="0"/>
                <a:cs typeface="Arial" panose="020B0604020202020204" pitchFamily="34" charset="0"/>
              </a:rPr>
              <a:t>“I go to foodbanks now as food has gone up so much...     nor do I often put my heating 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8F14FB4-E0B7-FCAF-FAD2-049D8EFF0495}"/>
              </a:ext>
            </a:extLst>
          </p:cNvPr>
          <p:cNvSpPr txBox="1"/>
          <p:nvPr/>
        </p:nvSpPr>
        <p:spPr>
          <a:xfrm>
            <a:off x="268448" y="1627643"/>
            <a:ext cx="6073629" cy="36933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Gill Sans MT" panose="020B0502020104020203" pitchFamily="34" charset="0"/>
              </a:rPr>
              <a:t>Key points distilled from report</a:t>
            </a:r>
          </a:p>
        </p:txBody>
      </p:sp>
    </p:spTree>
    <p:extLst>
      <p:ext uri="{BB962C8B-B14F-4D97-AF65-F5344CB8AC3E}">
        <p14:creationId xmlns:p14="http://schemas.microsoft.com/office/powerpoint/2010/main" val="90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B2EFC-1406-89C7-6DB2-751736E0A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0"/>
            <a:ext cx="1317625" cy="1360170"/>
          </a:xfrm>
          <a:prstGeom prst="rect">
            <a:avLst/>
          </a:prstGeom>
        </p:spPr>
      </p:pic>
      <p:sp>
        <p:nvSpPr>
          <p:cNvPr id="16" name="TextBox 15">
            <a:extLst>
              <a:ext uri="{FF2B5EF4-FFF2-40B4-BE49-F238E27FC236}">
                <a16:creationId xmlns:a16="http://schemas.microsoft.com/office/drawing/2014/main" id="{AA320242-FDB1-5F12-C70D-51693905DF72}"/>
              </a:ext>
            </a:extLst>
          </p:cNvPr>
          <p:cNvSpPr txBox="1"/>
          <p:nvPr/>
        </p:nvSpPr>
        <p:spPr>
          <a:xfrm>
            <a:off x="1468437" y="0"/>
            <a:ext cx="6096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latin typeface="Gill Sans MT" panose="020B0502020104020203" pitchFamily="34" charset="0"/>
                <a:cs typeface="Times New Roman" panose="02020603050405020304" pitchFamily="18" charset="0"/>
              </a:rPr>
              <a:t>Household debt &amp; disposable income</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ECD66A4-FB8E-2A1C-8212-97797197B36D}"/>
              </a:ext>
            </a:extLst>
          </p:cNvPr>
          <p:cNvSpPr/>
          <p:nvPr/>
        </p:nvSpPr>
        <p:spPr>
          <a:xfrm>
            <a:off x="284160" y="1511172"/>
            <a:ext cx="1994105" cy="3098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7 in 10 adults are spending less on non-essentials because of cost of living increases </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Adults in Great Britain, 6 September to 17 September 2023</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Source: Office for National Statistics</a:t>
            </a:r>
            <a:endParaRPr lang="en-GB" sz="11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 </a:t>
            </a:r>
            <a:endParaRPr lang="en-GB"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kern="100" dirty="0">
                <a:effectLst/>
                <a:ea typeface="Calibri" panose="020F0502020204030204" pitchFamily="34" charset="0"/>
                <a:cs typeface="Times New Roman" panose="02020603050405020304" pitchFamily="18" charset="0"/>
              </a:rPr>
              <a:t> </a:t>
            </a:r>
          </a:p>
        </p:txBody>
      </p:sp>
      <p:graphicFrame>
        <p:nvGraphicFramePr>
          <p:cNvPr id="20" name="Chart 19">
            <a:extLst>
              <a:ext uri="{FF2B5EF4-FFF2-40B4-BE49-F238E27FC236}">
                <a16:creationId xmlns:a16="http://schemas.microsoft.com/office/drawing/2014/main" id="{87AEAAB4-B8C2-1BDC-7551-F2BC27396386}"/>
              </a:ext>
            </a:extLst>
          </p:cNvPr>
          <p:cNvGraphicFramePr/>
          <p:nvPr>
            <p:extLst>
              <p:ext uri="{D42A27DB-BD31-4B8C-83A1-F6EECF244321}">
                <p14:modId xmlns:p14="http://schemas.microsoft.com/office/powerpoint/2010/main" val="3485798176"/>
              </p:ext>
            </p:extLst>
          </p:nvPr>
        </p:nvGraphicFramePr>
        <p:xfrm>
          <a:off x="6096000" y="186992"/>
          <a:ext cx="5811840" cy="3242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B000EBEF-5E40-E00B-2BE4-E44F0A1A1B51}"/>
              </a:ext>
            </a:extLst>
          </p:cNvPr>
          <p:cNvGraphicFramePr/>
          <p:nvPr>
            <p:extLst>
              <p:ext uri="{D42A27DB-BD31-4B8C-83A1-F6EECF244321}">
                <p14:modId xmlns:p14="http://schemas.microsoft.com/office/powerpoint/2010/main" val="337228171"/>
              </p:ext>
            </p:extLst>
          </p:nvPr>
        </p:nvGraphicFramePr>
        <p:xfrm>
          <a:off x="6171501" y="3519946"/>
          <a:ext cx="5652771" cy="3198811"/>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13AC98AA-45E6-7ED3-C805-55F8B7B37DED}"/>
              </a:ext>
            </a:extLst>
          </p:cNvPr>
          <p:cNvSpPr txBox="1"/>
          <p:nvPr/>
        </p:nvSpPr>
        <p:spPr>
          <a:xfrm>
            <a:off x="2374085" y="1441689"/>
            <a:ext cx="3389152"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Gill Sans MT" panose="020B0502020104020203" pitchFamily="34" charset="0"/>
              </a:rPr>
              <a:t>Key points distilled from report</a:t>
            </a:r>
          </a:p>
        </p:txBody>
      </p:sp>
      <p:graphicFrame>
        <p:nvGraphicFramePr>
          <p:cNvPr id="23" name="Chart 22">
            <a:extLst>
              <a:ext uri="{FF2B5EF4-FFF2-40B4-BE49-F238E27FC236}">
                <a16:creationId xmlns:a16="http://schemas.microsoft.com/office/drawing/2014/main" id="{DE564DAA-6E3E-49D4-B549-3D0CAAF06228}"/>
              </a:ext>
            </a:extLst>
          </p:cNvPr>
          <p:cNvGraphicFramePr/>
          <p:nvPr>
            <p:extLst>
              <p:ext uri="{D42A27DB-BD31-4B8C-83A1-F6EECF244321}">
                <p14:modId xmlns:p14="http://schemas.microsoft.com/office/powerpoint/2010/main" val="2242648364"/>
              </p:ext>
            </p:extLst>
          </p:nvPr>
        </p:nvGraphicFramePr>
        <p:xfrm>
          <a:off x="284160" y="5128082"/>
          <a:ext cx="5652771" cy="1590675"/>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 Box 37">
            <a:extLst>
              <a:ext uri="{FF2B5EF4-FFF2-40B4-BE49-F238E27FC236}">
                <a16:creationId xmlns:a16="http://schemas.microsoft.com/office/drawing/2014/main" id="{2FEFADDE-277A-E926-0B22-A24767E26446}"/>
              </a:ext>
            </a:extLst>
          </p:cNvPr>
          <p:cNvSpPr txBox="1"/>
          <p:nvPr/>
        </p:nvSpPr>
        <p:spPr>
          <a:xfrm>
            <a:off x="367728" y="4905133"/>
            <a:ext cx="4475658" cy="11918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75000"/>
              </a:lnSpc>
              <a:spcAft>
                <a:spcPts val="800"/>
              </a:spcAft>
            </a:pPr>
            <a:r>
              <a:rPr lang="en-GB" sz="1400" b="1" kern="100">
                <a:effectLst/>
                <a:latin typeface="Gill Sans Nova" panose="020B0602020104020203" pitchFamily="34" charset="0"/>
                <a:ea typeface="Calibri" panose="020F0502020204030204" pitchFamily="34" charset="0"/>
                <a:cs typeface="Times New Roman" panose="02020603050405020304" pitchFamily="18" charset="0"/>
              </a:rPr>
              <a:t>Median earnings of residents (Gross Weekly Pay)</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02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24D3A-2A8C-30F9-7F46-FAC64695F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 y="175260"/>
            <a:ext cx="1369060" cy="1325880"/>
          </a:xfrm>
          <a:prstGeom prst="rect">
            <a:avLst/>
          </a:prstGeom>
        </p:spPr>
      </p:pic>
      <p:sp>
        <p:nvSpPr>
          <p:cNvPr id="5" name="TextBox 4">
            <a:extLst>
              <a:ext uri="{FF2B5EF4-FFF2-40B4-BE49-F238E27FC236}">
                <a16:creationId xmlns:a16="http://schemas.microsoft.com/office/drawing/2014/main" id="{772C8726-FD28-8888-ED11-42ED2E33B45A}"/>
              </a:ext>
            </a:extLst>
          </p:cNvPr>
          <p:cNvSpPr txBox="1"/>
          <p:nvPr/>
        </p:nvSpPr>
        <p:spPr>
          <a:xfrm>
            <a:off x="1560830" y="175260"/>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latin typeface="Gill Sans MT" panose="020B0502020104020203" pitchFamily="34" charset="0"/>
                <a:cs typeface="Times New Roman" panose="02020603050405020304" pitchFamily="18" charset="0"/>
              </a:rPr>
              <a:t>Energy Use</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EB7BF03-8411-20FC-CB42-6000B77CCC9F}"/>
              </a:ext>
            </a:extLst>
          </p:cNvPr>
          <p:cNvSpPr/>
          <p:nvPr/>
        </p:nvSpPr>
        <p:spPr>
          <a:xfrm>
            <a:off x="9563100" y="175259"/>
            <a:ext cx="2457450" cy="26727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Around half of adults are using less fuel in their homes because of cost of living increases</a:t>
            </a:r>
            <a:endParaRPr lang="en-GB" sz="1100" kern="10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Adults in Great Britain</a:t>
            </a:r>
            <a:endParaRPr lang="en-GB" sz="1100" kern="10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Source: Office for National Statistics</a:t>
            </a:r>
            <a:endParaRPr lang="en-GB" sz="1100" kern="100">
              <a:effectLst/>
              <a:ea typeface="Calibri" panose="020F0502020204030204" pitchFamily="34" charset="0"/>
              <a:cs typeface="Times New Roman" panose="02020603050405020304" pitchFamily="18" charset="0"/>
            </a:endParaRPr>
          </a:p>
          <a:p>
            <a:pPr>
              <a:lnSpc>
                <a:spcPct val="107000"/>
              </a:lnSpc>
              <a:spcAft>
                <a:spcPts val="800"/>
              </a:spcAft>
            </a:pPr>
            <a:r>
              <a:rPr lang="en-GB" sz="1200" kern="100">
                <a:solidFill>
                  <a:srgbClr val="000000"/>
                </a:solidFill>
                <a:effectLst/>
                <a:latin typeface="Gill Sans Nova" panose="020B0602020104020203" pitchFamily="34" charset="0"/>
                <a:ea typeface="Calibri" panose="020F0502020204030204" pitchFamily="34" charset="0"/>
                <a:cs typeface="Times New Roman" panose="02020603050405020304" pitchFamily="18" charset="0"/>
              </a:rPr>
              <a:t> </a:t>
            </a:r>
            <a:endParaRPr lang="en-GB" sz="1100" kern="10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kern="100">
                <a:effectLst/>
                <a:ea typeface="Calibri" panose="020F0502020204030204" pitchFamily="34" charset="0"/>
                <a:cs typeface="Times New Roman" panose="02020603050405020304" pitchFamily="18" charset="0"/>
              </a:rPr>
              <a:t> </a:t>
            </a:r>
          </a:p>
        </p:txBody>
      </p:sp>
      <p:graphicFrame>
        <p:nvGraphicFramePr>
          <p:cNvPr id="7" name="Chart 6">
            <a:extLst>
              <a:ext uri="{FF2B5EF4-FFF2-40B4-BE49-F238E27FC236}">
                <a16:creationId xmlns:a16="http://schemas.microsoft.com/office/drawing/2014/main" id="{83FAA5C9-CEEA-4254-B8FD-59545DA9C1AC}"/>
              </a:ext>
            </a:extLst>
          </p:cNvPr>
          <p:cNvGraphicFramePr/>
          <p:nvPr>
            <p:extLst>
              <p:ext uri="{D42A27DB-BD31-4B8C-83A1-F6EECF244321}">
                <p14:modId xmlns:p14="http://schemas.microsoft.com/office/powerpoint/2010/main" val="3046861438"/>
              </p:ext>
            </p:extLst>
          </p:nvPr>
        </p:nvGraphicFramePr>
        <p:xfrm>
          <a:off x="-151001" y="3023234"/>
          <a:ext cx="12020550" cy="38347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13867B5-CD3D-0183-11F4-479F0874AD0C}"/>
              </a:ext>
            </a:extLst>
          </p:cNvPr>
          <p:cNvSpPr txBox="1"/>
          <p:nvPr/>
        </p:nvSpPr>
        <p:spPr>
          <a:xfrm>
            <a:off x="1560830" y="1058406"/>
            <a:ext cx="7725783" cy="36933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Gill Sans MT" panose="020B0502020104020203" pitchFamily="34" charset="0"/>
              </a:rPr>
              <a:t>Key points distilled from report</a:t>
            </a:r>
          </a:p>
        </p:txBody>
      </p:sp>
    </p:spTree>
    <p:extLst>
      <p:ext uri="{BB962C8B-B14F-4D97-AF65-F5344CB8AC3E}">
        <p14:creationId xmlns:p14="http://schemas.microsoft.com/office/powerpoint/2010/main" val="225667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53816876_Cropped.jpg"/>
          <p:cNvPicPr>
            <a:picLocks noGrp="1" noChangeAspect="1"/>
          </p:cNvPicPr>
          <p:nvPr>
            <p:ph type="pic" sz="quarter" idx="10"/>
          </p:nvPr>
        </p:nvPicPr>
        <p:blipFill>
          <a:blip r:embed="rId3" cstate="print"/>
          <a:srcRect/>
          <a:stretch>
            <a:fillRect/>
          </a:stretch>
        </p:blipFill>
        <p:spPr>
          <a:xfrm>
            <a:off x="0" y="0"/>
            <a:ext cx="12371294" cy="7963405"/>
          </a:xfrm>
        </p:spPr>
      </p:pic>
      <p:pic>
        <p:nvPicPr>
          <p:cNvPr id="6" name="Picture 5" descr="P1031 HWE Brand project - PPT template - Slide 1.png"/>
          <p:cNvPicPr>
            <a:picLocks noChangeAspect="1"/>
          </p:cNvPicPr>
          <p:nvPr/>
        </p:nvPicPr>
        <p:blipFill>
          <a:blip r:embed="rId4" cstate="print"/>
          <a:stretch>
            <a:fillRect/>
          </a:stretch>
        </p:blipFill>
        <p:spPr>
          <a:xfrm>
            <a:off x="0" y="-1406195"/>
            <a:ext cx="12371294" cy="9234909"/>
          </a:xfrm>
          <a:prstGeom prst="rect">
            <a:avLst/>
          </a:prstGeom>
        </p:spPr>
      </p:pic>
      <p:sp>
        <p:nvSpPr>
          <p:cNvPr id="14" name="Title 13"/>
          <p:cNvSpPr>
            <a:spLocks noGrp="1"/>
          </p:cNvSpPr>
          <p:nvPr>
            <p:ph type="ctrTitle"/>
          </p:nvPr>
        </p:nvSpPr>
        <p:spPr>
          <a:xfrm>
            <a:off x="236250" y="5484932"/>
            <a:ext cx="9112302" cy="626377"/>
          </a:xfrm>
        </p:spPr>
        <p:txBody>
          <a:bodyPr/>
          <a:lstStyle/>
          <a:p>
            <a:r>
              <a:rPr lang="en-GB" dirty="0"/>
              <a:t>Cost of Living survey results</a:t>
            </a:r>
          </a:p>
        </p:txBody>
      </p:sp>
      <p:sp>
        <p:nvSpPr>
          <p:cNvPr id="3" name="Subtitle 2"/>
          <p:cNvSpPr>
            <a:spLocks noGrp="1"/>
          </p:cNvSpPr>
          <p:nvPr>
            <p:ph type="subTitle" idx="1"/>
          </p:nvPr>
        </p:nvSpPr>
        <p:spPr>
          <a:xfrm>
            <a:off x="236250" y="6246000"/>
            <a:ext cx="9054793" cy="612000"/>
          </a:xfrm>
        </p:spPr>
        <p:txBody>
          <a:bodyPr>
            <a:normAutofit fontScale="85000" lnSpcReduction="20000"/>
          </a:bodyPr>
          <a:lstStyle/>
          <a:p>
            <a:r>
              <a:rPr lang="en-GB" dirty="0">
                <a:latin typeface="+mj-lt"/>
              </a:rPr>
              <a:t>28 November 2023</a:t>
            </a:r>
          </a:p>
          <a:p>
            <a:r>
              <a:rPr lang="en-GB" dirty="0" err="1">
                <a:latin typeface="+mj-lt"/>
              </a:rPr>
              <a:t>Siân</a:t>
            </a:r>
            <a:r>
              <a:rPr lang="en-GB" dirty="0">
                <a:latin typeface="+mj-lt"/>
              </a:rPr>
              <a:t> Balsom</a:t>
            </a:r>
          </a:p>
        </p:txBody>
      </p:sp>
      <p:pic>
        <p:nvPicPr>
          <p:cNvPr id="2" name="Picture 3" descr="Text&#10;&#10;Description automatically generated">
            <a:extLst>
              <a:ext uri="{FF2B5EF4-FFF2-40B4-BE49-F238E27FC236}">
                <a16:creationId xmlns:a16="http://schemas.microsoft.com/office/drawing/2014/main" id="{D53FC8B6-F524-ACF6-7B73-B8D919BD5C5C}"/>
              </a:ext>
            </a:extLst>
          </p:cNvPr>
          <p:cNvPicPr>
            <a:picLocks noChangeAspect="1"/>
          </p:cNvPicPr>
          <p:nvPr/>
        </p:nvPicPr>
        <p:blipFill>
          <a:blip r:embed="rId5"/>
          <a:stretch>
            <a:fillRect/>
          </a:stretch>
        </p:blipFill>
        <p:spPr>
          <a:xfrm>
            <a:off x="9527292" y="6052534"/>
            <a:ext cx="2503816" cy="629548"/>
          </a:xfrm>
          <a:prstGeom prst="rect">
            <a:avLst/>
          </a:prstGeom>
        </p:spPr>
      </p:pic>
    </p:spTree>
    <p:extLst>
      <p:ext uri="{BB962C8B-B14F-4D97-AF65-F5344CB8AC3E}">
        <p14:creationId xmlns:p14="http://schemas.microsoft.com/office/powerpoint/2010/main" val="162250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ge and age standardised ed attendance rates&#10;&#10;Description automatically generated">
            <a:extLst>
              <a:ext uri="{FF2B5EF4-FFF2-40B4-BE49-F238E27FC236}">
                <a16:creationId xmlns:a16="http://schemas.microsoft.com/office/drawing/2014/main" id="{FE7D3818-5050-5631-25C8-795D6E00AE09}"/>
              </a:ext>
            </a:extLst>
          </p:cNvPr>
          <p:cNvPicPr>
            <a:picLocks noChangeAspect="1"/>
          </p:cNvPicPr>
          <p:nvPr/>
        </p:nvPicPr>
        <p:blipFill rotWithShape="1">
          <a:blip r:embed="rId3">
            <a:extLst>
              <a:ext uri="{28A0092B-C50C-407E-A947-70E740481C1C}">
                <a14:useLocalDpi xmlns:a14="http://schemas.microsoft.com/office/drawing/2010/main" val="0"/>
              </a:ext>
            </a:extLst>
          </a:blip>
          <a:srcRect l="3752" t="8933"/>
          <a:stretch/>
        </p:blipFill>
        <p:spPr bwMode="auto">
          <a:xfrm>
            <a:off x="2114549" y="1105534"/>
            <a:ext cx="9222333" cy="5313681"/>
          </a:xfrm>
          <a:prstGeom prst="rect">
            <a:avLst/>
          </a:prstGeom>
          <a:ln>
            <a:noFill/>
          </a:ln>
          <a:extLst>
            <a:ext uri="{53640926-AAD7-44D8-BBD7-CCE9431645EC}">
              <a14:shadowObscured xmlns:a14="http://schemas.microsoft.com/office/drawing/2010/main"/>
            </a:ext>
          </a:extLst>
        </p:spPr>
      </p:pic>
      <p:sp>
        <p:nvSpPr>
          <p:cNvPr id="6" name="Text Box 275211341">
            <a:extLst>
              <a:ext uri="{FF2B5EF4-FFF2-40B4-BE49-F238E27FC236}">
                <a16:creationId xmlns:a16="http://schemas.microsoft.com/office/drawing/2014/main" id="{DE4E854A-4AFA-7A9F-DA0E-E7054AA63525}"/>
              </a:ext>
            </a:extLst>
          </p:cNvPr>
          <p:cNvSpPr txBox="1"/>
          <p:nvPr/>
        </p:nvSpPr>
        <p:spPr>
          <a:xfrm>
            <a:off x="200024" y="2433638"/>
            <a:ext cx="1704975"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75000"/>
              </a:lnSpc>
              <a:spcAft>
                <a:spcPts val="800"/>
              </a:spcAft>
            </a:pPr>
            <a:r>
              <a:rPr lang="en-GB" sz="2400" b="1" kern="100" dirty="0">
                <a:effectLst/>
                <a:latin typeface="Gill Sans Nova" panose="020B0602020104020203" pitchFamily="34" charset="0"/>
                <a:ea typeface="Calibri" panose="020F0502020204030204" pitchFamily="34" charset="0"/>
                <a:cs typeface="Times New Roman" panose="02020603050405020304" pitchFamily="18" charset="0"/>
              </a:rPr>
              <a:t>Diagnosis of Asthma or COPD</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CF4422-0908-29AC-A36B-788FFA3F9F56}"/>
              </a:ext>
            </a:extLst>
          </p:cNvPr>
          <p:cNvSpPr txBox="1"/>
          <p:nvPr/>
        </p:nvSpPr>
        <p:spPr>
          <a:xfrm>
            <a:off x="200024" y="320794"/>
            <a:ext cx="11258551" cy="830997"/>
          </a:xfrm>
          <a:prstGeom prst="rect">
            <a:avLst/>
          </a:prstGeom>
          <a:noFill/>
        </p:spPr>
        <p:txBody>
          <a:bodyPr wrap="square">
            <a:spAutoFit/>
          </a:bodyPr>
          <a:lstStyle/>
          <a:p>
            <a:r>
              <a:rPr lang="en-GB" sz="2400" b="1" dirty="0">
                <a:effectLst/>
                <a:latin typeface="Gill Sans MT" panose="020B0502020104020203" pitchFamily="34" charset="0"/>
                <a:ea typeface="Calibri" panose="020F0502020204030204" pitchFamily="34" charset="0"/>
                <a:cs typeface="Times New Roman" panose="02020603050405020304" pitchFamily="18" charset="0"/>
              </a:rPr>
              <a:t>A&amp;E Attendances and Admissions for Respiratory Conditions (April 2022 to March 2023)</a:t>
            </a:r>
            <a:endParaRPr lang="en-GB" sz="2400" b="1" dirty="0"/>
          </a:p>
        </p:txBody>
      </p:sp>
    </p:spTree>
    <p:extLst>
      <p:ext uri="{BB962C8B-B14F-4D97-AF65-F5344CB8AC3E}">
        <p14:creationId xmlns:p14="http://schemas.microsoft.com/office/powerpoint/2010/main" val="166014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5211341">
            <a:extLst>
              <a:ext uri="{FF2B5EF4-FFF2-40B4-BE49-F238E27FC236}">
                <a16:creationId xmlns:a16="http://schemas.microsoft.com/office/drawing/2014/main" id="{DE4E854A-4AFA-7A9F-DA0E-E7054AA63525}"/>
              </a:ext>
            </a:extLst>
          </p:cNvPr>
          <p:cNvSpPr txBox="1"/>
          <p:nvPr/>
        </p:nvSpPr>
        <p:spPr>
          <a:xfrm>
            <a:off x="71753" y="2414588"/>
            <a:ext cx="2000251"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75000"/>
              </a:lnSpc>
              <a:spcAft>
                <a:spcPts val="800"/>
              </a:spcAft>
            </a:pPr>
            <a:r>
              <a:rPr lang="en-GB" sz="2400" b="1" kern="100" dirty="0">
                <a:effectLst/>
                <a:latin typeface="Gill Sans Nova" panose="020B0602020104020203" pitchFamily="34" charset="0"/>
                <a:ea typeface="Calibri" panose="020F0502020204030204" pitchFamily="34" charset="0"/>
                <a:cs typeface="Times New Roman" panose="02020603050405020304" pitchFamily="18" charset="0"/>
              </a:rPr>
              <a:t>Diagnosis of Respiratory condition </a:t>
            </a:r>
            <a:r>
              <a:rPr lang="en-GB" sz="1800" kern="100" dirty="0">
                <a:effectLst/>
                <a:latin typeface="Gill Sans Nova" panose="020B0602020104020203" pitchFamily="34" charset="0"/>
                <a:ea typeface="Calibri" panose="020F0502020204030204" pitchFamily="34" charset="0"/>
                <a:cs typeface="Times New Roman" panose="02020603050405020304" pitchFamily="18" charset="0"/>
              </a:rPr>
              <a:t>(Inc. Asthma, COPD, Bronchiectasis, Bronchitis)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CF4422-0908-29AC-A36B-788FFA3F9F56}"/>
              </a:ext>
            </a:extLst>
          </p:cNvPr>
          <p:cNvSpPr txBox="1"/>
          <p:nvPr/>
        </p:nvSpPr>
        <p:spPr>
          <a:xfrm>
            <a:off x="200024" y="320794"/>
            <a:ext cx="11639550" cy="830997"/>
          </a:xfrm>
          <a:prstGeom prst="rect">
            <a:avLst/>
          </a:prstGeom>
          <a:noFill/>
        </p:spPr>
        <p:txBody>
          <a:bodyPr wrap="square">
            <a:spAutoFit/>
          </a:bodyPr>
          <a:lstStyle/>
          <a:p>
            <a:r>
              <a:rPr lang="en-GB" sz="2400" b="1" dirty="0">
                <a:effectLst/>
                <a:latin typeface="Gill Sans MT" panose="020B0502020104020203" pitchFamily="34" charset="0"/>
                <a:ea typeface="Calibri" panose="020F0502020204030204" pitchFamily="34" charset="0"/>
                <a:cs typeface="Times New Roman" panose="02020603050405020304" pitchFamily="18" charset="0"/>
              </a:rPr>
              <a:t>A&amp;E Attendances and Admissions for Respiratory Conditions (April 2022 to March 2023)</a:t>
            </a:r>
            <a:endParaRPr lang="en-GB" sz="2400" b="1" dirty="0"/>
          </a:p>
        </p:txBody>
      </p:sp>
      <p:pic>
        <p:nvPicPr>
          <p:cNvPr id="2" name="Picture 1" descr="A graph of a number of emg rates&#10;&#10;Description automatically generated">
            <a:extLst>
              <a:ext uri="{FF2B5EF4-FFF2-40B4-BE49-F238E27FC236}">
                <a16:creationId xmlns:a16="http://schemas.microsoft.com/office/drawing/2014/main" id="{DCE9E80D-E900-7CA4-B2DE-7F4F7763365E}"/>
              </a:ext>
            </a:extLst>
          </p:cNvPr>
          <p:cNvPicPr>
            <a:picLocks noChangeAspect="1"/>
          </p:cNvPicPr>
          <p:nvPr/>
        </p:nvPicPr>
        <p:blipFill rotWithShape="1">
          <a:blip r:embed="rId3">
            <a:extLst>
              <a:ext uri="{28A0092B-C50C-407E-A947-70E740481C1C}">
                <a14:useLocalDpi xmlns:a14="http://schemas.microsoft.com/office/drawing/2010/main" val="0"/>
              </a:ext>
            </a:extLst>
          </a:blip>
          <a:srcRect l="2899" t="8861"/>
          <a:stretch/>
        </p:blipFill>
        <p:spPr bwMode="auto">
          <a:xfrm>
            <a:off x="2072004" y="1145223"/>
            <a:ext cx="9357995" cy="50214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11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27FD4D-3999-2DE1-D903-5C7007F9B7A5}"/>
              </a:ext>
            </a:extLst>
          </p:cNvPr>
          <p:cNvSpPr txBox="1"/>
          <p:nvPr/>
        </p:nvSpPr>
        <p:spPr>
          <a:xfrm>
            <a:off x="1328170" y="358259"/>
            <a:ext cx="1431807" cy="707886"/>
          </a:xfrm>
          <a:prstGeom prst="rect">
            <a:avLst/>
          </a:prstGeom>
          <a:noFill/>
        </p:spPr>
        <p:txBody>
          <a:bodyPr wrap="square">
            <a:spAutoFit/>
          </a:bodyPr>
          <a:lstStyle/>
          <a:p>
            <a:r>
              <a:rPr lang="en-GB" sz="4000" b="1" dirty="0">
                <a:solidFill>
                  <a:srgbClr val="004B88"/>
                </a:solidFill>
                <a:effectLst/>
                <a:latin typeface="Arial" panose="020B0604020202020204" pitchFamily="34" charset="0"/>
                <a:ea typeface="Times New Roman" panose="02020603050405020304" pitchFamily="18" charset="0"/>
                <a:cs typeface="Arial" panose="020B0604020202020204" pitchFamily="34" charset="0"/>
              </a:rPr>
              <a:t>York</a:t>
            </a:r>
          </a:p>
        </p:txBody>
      </p:sp>
      <p:graphicFrame>
        <p:nvGraphicFramePr>
          <p:cNvPr id="6" name="Chart 5">
            <a:extLst>
              <a:ext uri="{FF2B5EF4-FFF2-40B4-BE49-F238E27FC236}">
                <a16:creationId xmlns:a16="http://schemas.microsoft.com/office/drawing/2014/main" id="{98094F1C-CF37-D81D-D75B-2DD894035406}"/>
              </a:ext>
            </a:extLst>
          </p:cNvPr>
          <p:cNvGraphicFramePr/>
          <p:nvPr>
            <p:extLst>
              <p:ext uri="{D42A27DB-BD31-4B8C-83A1-F6EECF244321}">
                <p14:modId xmlns:p14="http://schemas.microsoft.com/office/powerpoint/2010/main" val="2458258391"/>
              </p:ext>
            </p:extLst>
          </p:nvPr>
        </p:nvGraphicFramePr>
        <p:xfrm>
          <a:off x="0" y="2939534"/>
          <a:ext cx="8715375" cy="3895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E314538-2119-5825-436C-53C3D60C8E2D}"/>
              </a:ext>
            </a:extLst>
          </p:cNvPr>
          <p:cNvGraphicFramePr/>
          <p:nvPr>
            <p:extLst>
              <p:ext uri="{D42A27DB-BD31-4B8C-83A1-F6EECF244321}">
                <p14:modId xmlns:p14="http://schemas.microsoft.com/office/powerpoint/2010/main" val="1596152101"/>
              </p:ext>
            </p:extLst>
          </p:nvPr>
        </p:nvGraphicFramePr>
        <p:xfrm>
          <a:off x="8715375" y="358259"/>
          <a:ext cx="3162300" cy="2581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E2FFC770-4F89-0A32-D861-FD5C7D417278}"/>
              </a:ext>
            </a:extLst>
          </p:cNvPr>
          <p:cNvGraphicFramePr/>
          <p:nvPr>
            <p:extLst>
              <p:ext uri="{D42A27DB-BD31-4B8C-83A1-F6EECF244321}">
                <p14:modId xmlns:p14="http://schemas.microsoft.com/office/powerpoint/2010/main" val="2054888839"/>
              </p:ext>
            </p:extLst>
          </p:nvPr>
        </p:nvGraphicFramePr>
        <p:xfrm>
          <a:off x="8634412" y="3217962"/>
          <a:ext cx="3324225" cy="2609850"/>
        </p:xfrm>
        <a:graphic>
          <a:graphicData uri="http://schemas.openxmlformats.org/drawingml/2006/chart">
            <c:chart xmlns:c="http://schemas.openxmlformats.org/drawingml/2006/chart" xmlns:r="http://schemas.openxmlformats.org/officeDocument/2006/relationships" r:id="rId5"/>
          </a:graphicData>
        </a:graphic>
      </p:graphicFrame>
      <p:pic>
        <p:nvPicPr>
          <p:cNvPr id="3076" name="Picture 4" descr="Citizens Advice York – Whoever you are, whatever the problem">
            <a:extLst>
              <a:ext uri="{FF2B5EF4-FFF2-40B4-BE49-F238E27FC236}">
                <a16:creationId xmlns:a16="http://schemas.microsoft.com/office/drawing/2014/main" id="{07902970-2B6E-C2A4-05FF-3A6AD378A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22" y="70570"/>
            <a:ext cx="1349227" cy="13492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AE5150-635B-CCA4-9DBB-E059F50CE135}"/>
              </a:ext>
            </a:extLst>
          </p:cNvPr>
          <p:cNvSpPr txBox="1"/>
          <p:nvPr/>
        </p:nvSpPr>
        <p:spPr>
          <a:xfrm>
            <a:off x="212435" y="1637270"/>
            <a:ext cx="8564590" cy="36933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Gill Sans MT" panose="020B0502020104020203" pitchFamily="34" charset="0"/>
              </a:rPr>
              <a:t>Key points distilled from report</a:t>
            </a:r>
          </a:p>
        </p:txBody>
      </p:sp>
    </p:spTree>
    <p:extLst>
      <p:ext uri="{BB962C8B-B14F-4D97-AF65-F5344CB8AC3E}">
        <p14:creationId xmlns:p14="http://schemas.microsoft.com/office/powerpoint/2010/main" val="4281037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1195007E-C2DD-BC04-9273-82DBB83061CF}"/>
              </a:ext>
            </a:extLst>
          </p:cNvPr>
          <p:cNvPicPr>
            <a:picLocks noChangeAspect="1"/>
          </p:cNvPicPr>
          <p:nvPr/>
        </p:nvPicPr>
        <p:blipFill rotWithShape="1">
          <a:blip r:embed="rId3">
            <a:extLst>
              <a:ext uri="{28A0092B-C50C-407E-A947-70E740481C1C}">
                <a14:useLocalDpi xmlns:a14="http://schemas.microsoft.com/office/drawing/2010/main" val="0"/>
              </a:ext>
            </a:extLst>
          </a:blip>
          <a:srcRect l="6317" t="13468" r="21239" b="3472"/>
          <a:stretch/>
        </p:blipFill>
        <p:spPr bwMode="auto">
          <a:xfrm>
            <a:off x="3971925" y="292774"/>
            <a:ext cx="7969250" cy="642780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A087BEC-2900-8085-A85F-77E68EC65CBB}"/>
              </a:ext>
            </a:extLst>
          </p:cNvPr>
          <p:cNvSpPr txBox="1"/>
          <p:nvPr/>
        </p:nvSpPr>
        <p:spPr>
          <a:xfrm>
            <a:off x="1781176" y="677019"/>
            <a:ext cx="6096000" cy="707886"/>
          </a:xfrm>
          <a:prstGeom prst="rect">
            <a:avLst/>
          </a:prstGeom>
          <a:noFill/>
        </p:spPr>
        <p:txBody>
          <a:bodyPr wrap="square">
            <a:spAutoFit/>
          </a:bodyPr>
          <a:lstStyle/>
          <a:p>
            <a:r>
              <a:rPr lang="en-GB" sz="4000" b="1" dirty="0">
                <a:solidFill>
                  <a:srgbClr val="004B88"/>
                </a:solidFill>
                <a:effectLst/>
                <a:latin typeface="Arial" panose="020B0604020202020204" pitchFamily="34" charset="0"/>
                <a:ea typeface="Times New Roman" panose="02020603050405020304" pitchFamily="18" charset="0"/>
                <a:cs typeface="Arial" panose="020B0604020202020204" pitchFamily="34" charset="0"/>
              </a:rPr>
              <a:t>York</a:t>
            </a:r>
          </a:p>
        </p:txBody>
      </p:sp>
      <p:pic>
        <p:nvPicPr>
          <p:cNvPr id="6" name="Picture 4" descr="Citizens Advice York – Whoever you are, whatever the problem">
            <a:extLst>
              <a:ext uri="{FF2B5EF4-FFF2-40B4-BE49-F238E27FC236}">
                <a16:creationId xmlns:a16="http://schemas.microsoft.com/office/drawing/2014/main" id="{AAB7E418-B44E-0104-FB34-AB44D8800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216575"/>
            <a:ext cx="1628774" cy="16287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AAECD4-8DFC-175B-5F1A-E88CB810912C}"/>
              </a:ext>
            </a:extLst>
          </p:cNvPr>
          <p:cNvSpPr txBox="1"/>
          <p:nvPr/>
        </p:nvSpPr>
        <p:spPr>
          <a:xfrm>
            <a:off x="250825" y="2121126"/>
            <a:ext cx="3457109" cy="36933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Gill Sans MT" panose="020B0502020104020203" pitchFamily="34" charset="0"/>
              </a:rPr>
              <a:t>Key points distilled from report</a:t>
            </a:r>
          </a:p>
        </p:txBody>
      </p:sp>
    </p:spTree>
    <p:extLst>
      <p:ext uri="{BB962C8B-B14F-4D97-AF65-F5344CB8AC3E}">
        <p14:creationId xmlns:p14="http://schemas.microsoft.com/office/powerpoint/2010/main" val="54953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465D6A-C825-62C0-92B6-0A46AF926834}"/>
              </a:ext>
            </a:extLst>
          </p:cNvPr>
          <p:cNvPicPr>
            <a:picLocks noChangeAspect="1"/>
          </p:cNvPicPr>
          <p:nvPr/>
        </p:nvPicPr>
        <p:blipFill rotWithShape="1">
          <a:blip r:embed="rId3">
            <a:extLst>
              <a:ext uri="{28A0092B-C50C-407E-A947-70E740481C1C}">
                <a14:useLocalDpi xmlns:a14="http://schemas.microsoft.com/office/drawing/2010/main" val="0"/>
              </a:ext>
            </a:extLst>
          </a:blip>
          <a:srcRect l="2465" r="3795" b="18066"/>
          <a:stretch/>
        </p:blipFill>
        <p:spPr bwMode="auto">
          <a:xfrm>
            <a:off x="298767" y="271463"/>
            <a:ext cx="6699727" cy="301466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A screenshot of a web page&#10;&#10;Description automatically generated">
            <a:extLst>
              <a:ext uri="{FF2B5EF4-FFF2-40B4-BE49-F238E27FC236}">
                <a16:creationId xmlns:a16="http://schemas.microsoft.com/office/drawing/2014/main" id="{A22E4C6F-D74D-4292-F795-2E50680B4530}"/>
              </a:ext>
            </a:extLst>
          </p:cNvPr>
          <p:cNvPicPr>
            <a:picLocks noChangeAspect="1"/>
          </p:cNvPicPr>
          <p:nvPr/>
        </p:nvPicPr>
        <p:blipFill rotWithShape="1">
          <a:blip r:embed="rId4">
            <a:extLst>
              <a:ext uri="{28A0092B-C50C-407E-A947-70E740481C1C}">
                <a14:useLocalDpi xmlns:a14="http://schemas.microsoft.com/office/drawing/2010/main" val="0"/>
              </a:ext>
            </a:extLst>
          </a:blip>
          <a:srcRect l="2828" t="29890" r="3324" b="3338"/>
          <a:stretch/>
        </p:blipFill>
        <p:spPr bwMode="auto">
          <a:xfrm>
            <a:off x="5128402" y="3571876"/>
            <a:ext cx="6661150" cy="299783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8339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13CA-BA6E-4BFD-A6CD-A3FCCB672E5F}"/>
              </a:ext>
            </a:extLst>
          </p:cNvPr>
          <p:cNvSpPr>
            <a:spLocks noGrp="1"/>
          </p:cNvSpPr>
          <p:nvPr>
            <p:ph type="title"/>
          </p:nvPr>
        </p:nvSpPr>
        <p:spPr>
          <a:xfrm>
            <a:off x="718560" y="3164104"/>
            <a:ext cx="11353800" cy="1325563"/>
          </a:xfrm>
        </p:spPr>
        <p:txBody>
          <a:bodyPr>
            <a:noAutofit/>
          </a:bodyPr>
          <a:lstStyle/>
          <a:p>
            <a:br>
              <a:rPr lang="en-GB" sz="1400" b="1" dirty="0">
                <a:effectLst/>
                <a:latin typeface="Times New Roman" panose="02020603050405020304" pitchFamily="18" charset="0"/>
                <a:ea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Official Statistics- Children in Low Income Families: Local Area Statistics, Financial Year ending 2022, Department of Work &amp; Pensions </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Median Energy Efficiency Score, England and Wales, 1</a:t>
            </a:r>
            <a:r>
              <a:rPr lang="en-GB" sz="1400" kern="100" baseline="30000" dirty="0">
                <a:effectLst/>
                <a:latin typeface="Gill Sans Nova" panose="020B0602020104020203" pitchFamily="34" charset="0"/>
                <a:ea typeface="Calibri" panose="020F0502020204030204" pitchFamily="34" charset="0"/>
                <a:cs typeface="Times New Roman" panose="02020603050405020304" pitchFamily="18" charset="0"/>
              </a:rPr>
              <a:t>st</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November 2023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Land Registry House Price Statistics, York August 2022-August 2023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SUS ECDS Data – Mental Health related attendances include ED diagnosis of a Mental Health Condition, as well as several presenting complaints which relate to Mental health, and intentional self-harm injuries</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York Food Bank, April 2020-March 2021 (19.7 vouchers/1000 people) &amp; April 2022-March 2023 (38.2 vouchers/1000 people)</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Quarterly Market Report, Zoopla, May 2022</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CYC Cost of Living 2019-2023, Strategic Business Intelligence Hub, October 2023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April 2021-March 2022 (£1,342,660.34) &amp; April 2022-March 2023 (£1,613,175.73)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31/10/22-31/10/23.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01/01/23-31/08/23.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snapshot as of 24/10/2023, IMD 1-3 (average ACT score 20.6) &amp; IMD 4-10 (average ACT score 21.7), 6-18 years old,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QoF</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2023 register (b)</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August 2021 (26 patients) &amp; August 2023 (44 patients).</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Citizen's Advice York, April 2023-September 2023, disabled (8%), long term health condition (47%)</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snapshot as of 24/10/2023, 6-18 years old,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QoF</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2023 register (b)</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snapshot as of 09/11/2023,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QoF</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2023 register (b)</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Warm Spaces site: </a:t>
            </a:r>
            <a:r>
              <a:rPr lang="en-GB" sz="1400" u="sng" kern="100" dirty="0">
                <a:solidFill>
                  <a:srgbClr val="0563C1"/>
                </a:solidFill>
                <a:effectLst/>
                <a:latin typeface="Gill Sans Nova" panose="020B0602020104020203" pitchFamily="34" charset="0"/>
                <a:ea typeface="Calibri" panose="020F0502020204030204" pitchFamily="34" charset="0"/>
                <a:cs typeface="Times New Roman" panose="02020603050405020304" pitchFamily="18" charset="0"/>
                <a:hlinkClick r:id="rId3"/>
              </a:rPr>
              <a:t>www.warmspaces.org</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January-March 2022 (140 patients) &amp; January-March 2023 (177 patients)</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data(a), SystmOne, snapshot as of 09/11/2023, current diagnosis of Depression, Anxiety, Eating Disorders, and/or Severe Mental Illness, IMD 1-3</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Primary care data extracted from SystmOne includes GP practices: Dalton Terrace Surgery, Front Street Surgery,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Haxby</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Group Practice,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Jorvik</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Gillygate</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Practice, </a:t>
            </a:r>
            <a:r>
              <a:rPr lang="en-GB" sz="1400" kern="100" dirty="0" err="1">
                <a:effectLst/>
                <a:latin typeface="Gill Sans Nova" panose="020B0602020104020203" pitchFamily="34" charset="0"/>
                <a:ea typeface="Calibri" panose="020F0502020204030204" pitchFamily="34" charset="0"/>
                <a:cs typeface="Times New Roman" panose="02020603050405020304" pitchFamily="18" charset="0"/>
              </a:rPr>
              <a:t>MyHealth</a:t>
            </a: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 Old School Medical Practice, Priory Medical Group, and York Medical Group. Only residents living within the City of York council local authority boundary have been included, unless otherwise stated. </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r>
              <a:rPr lang="en-GB" sz="1400" kern="100" dirty="0">
                <a:effectLst/>
                <a:latin typeface="Gill Sans Nova" panose="020B0602020104020203" pitchFamily="34" charset="0"/>
                <a:ea typeface="Calibri" panose="020F0502020204030204" pitchFamily="34" charset="0"/>
                <a:cs typeface="Times New Roman" panose="02020603050405020304" pitchFamily="18" charset="0"/>
              </a:rPr>
              <a:t>Data pertaining to the Quality Outcomes Framework (QOF) clinical domain includes the following disease registers: Atrial Fibrillation, Coronary Heart Disease, Heart Failure, Hypertension, Peripheral arterial disease, Stroke &amp; TIA, Diabetes, Asthma, COPD, Dementia, Depression, Severe mental illnesses, Chronic kidney disease, Epilepsy, Osteoporosis, and Rheumatoid arthritis.</a:t>
            </a: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p>
        </p:txBody>
      </p:sp>
      <p:sp>
        <p:nvSpPr>
          <p:cNvPr id="5" name="TextBox 4">
            <a:extLst>
              <a:ext uri="{FF2B5EF4-FFF2-40B4-BE49-F238E27FC236}">
                <a16:creationId xmlns:a16="http://schemas.microsoft.com/office/drawing/2014/main" id="{0A54E104-FA27-49DE-5468-F47924DFF11E}"/>
              </a:ext>
            </a:extLst>
          </p:cNvPr>
          <p:cNvSpPr txBox="1"/>
          <p:nvPr/>
        </p:nvSpPr>
        <p:spPr>
          <a:xfrm>
            <a:off x="501315" y="473059"/>
            <a:ext cx="6096000" cy="369332"/>
          </a:xfrm>
          <a:prstGeom prst="rect">
            <a:avLst/>
          </a:prstGeom>
          <a:noFill/>
        </p:spPr>
        <p:txBody>
          <a:bodyPr wrap="square">
            <a:spAutoFit/>
          </a:bodyPr>
          <a:lstStyle/>
          <a:p>
            <a:r>
              <a:rPr lang="en-GB" sz="1800" b="1" dirty="0">
                <a:effectLst/>
                <a:latin typeface="Gill Sans MT" panose="020B0502020104020203" pitchFamily="34" charset="0"/>
                <a:ea typeface="Times New Roman" panose="02020603050405020304" pitchFamily="18" charset="0"/>
              </a:rPr>
              <a:t>Appendix</a:t>
            </a:r>
            <a:endParaRPr lang="en-GB" sz="135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7C6C7FFD-454E-601C-4273-512774B38DBA}"/>
              </a:ext>
            </a:extLst>
          </p:cNvPr>
          <p:cNvPicPr>
            <a:picLocks noChangeAspect="1"/>
          </p:cNvPicPr>
          <p:nvPr/>
        </p:nvPicPr>
        <p:blipFill>
          <a:blip r:embed="rId4"/>
          <a:stretch>
            <a:fillRect/>
          </a:stretch>
        </p:blipFill>
        <p:spPr>
          <a:xfrm>
            <a:off x="501315" y="1133520"/>
            <a:ext cx="217245" cy="4193489"/>
          </a:xfrm>
          <a:prstGeom prst="rect">
            <a:avLst/>
          </a:prstGeom>
        </p:spPr>
      </p:pic>
      <p:pic>
        <p:nvPicPr>
          <p:cNvPr id="9" name="Picture 8">
            <a:extLst>
              <a:ext uri="{FF2B5EF4-FFF2-40B4-BE49-F238E27FC236}">
                <a16:creationId xmlns:a16="http://schemas.microsoft.com/office/drawing/2014/main" id="{9153B546-5238-D64E-1456-CA54FA7DF9D4}"/>
              </a:ext>
            </a:extLst>
          </p:cNvPr>
          <p:cNvPicPr>
            <a:picLocks noChangeAspect="1"/>
          </p:cNvPicPr>
          <p:nvPr/>
        </p:nvPicPr>
        <p:blipFill rotWithShape="1">
          <a:blip r:embed="rId5"/>
          <a:srcRect r="-11927" b="73442"/>
          <a:stretch/>
        </p:blipFill>
        <p:spPr>
          <a:xfrm>
            <a:off x="501315" y="5327009"/>
            <a:ext cx="341152" cy="369332"/>
          </a:xfrm>
          <a:prstGeom prst="rect">
            <a:avLst/>
          </a:prstGeom>
        </p:spPr>
      </p:pic>
      <p:pic>
        <p:nvPicPr>
          <p:cNvPr id="10" name="Picture 9">
            <a:extLst>
              <a:ext uri="{FF2B5EF4-FFF2-40B4-BE49-F238E27FC236}">
                <a16:creationId xmlns:a16="http://schemas.microsoft.com/office/drawing/2014/main" id="{514D746D-580C-867D-A35B-FFD4FB3D9906}"/>
              </a:ext>
            </a:extLst>
          </p:cNvPr>
          <p:cNvPicPr>
            <a:picLocks noChangeAspect="1"/>
          </p:cNvPicPr>
          <p:nvPr/>
        </p:nvPicPr>
        <p:blipFill rotWithShape="1">
          <a:blip r:embed="rId5"/>
          <a:srcRect l="21275" t="80734" r="-11927" b="4220"/>
          <a:stretch/>
        </p:blipFill>
        <p:spPr>
          <a:xfrm>
            <a:off x="566161" y="5880682"/>
            <a:ext cx="276306" cy="209243"/>
          </a:xfrm>
          <a:prstGeom prst="rect">
            <a:avLst/>
          </a:prstGeom>
        </p:spPr>
      </p:pic>
    </p:spTree>
    <p:extLst>
      <p:ext uri="{BB962C8B-B14F-4D97-AF65-F5344CB8AC3E}">
        <p14:creationId xmlns:p14="http://schemas.microsoft.com/office/powerpoint/2010/main" val="1054910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21C2-C734-D4FF-4904-B7C9BDAF2E0E}"/>
              </a:ext>
            </a:extLst>
          </p:cNvPr>
          <p:cNvSpPr>
            <a:spLocks noGrp="1"/>
          </p:cNvSpPr>
          <p:nvPr>
            <p:ph type="title"/>
          </p:nvPr>
        </p:nvSpPr>
        <p:spPr>
          <a:xfrm>
            <a:off x="495300" y="250825"/>
            <a:ext cx="10515600" cy="1482725"/>
          </a:xfrm>
        </p:spPr>
        <p:txBody>
          <a:bodyPr>
            <a:normAutofit/>
          </a:bodyPr>
          <a:lstStyle/>
          <a:p>
            <a:pPr algn="ctr"/>
            <a:r>
              <a:rPr lang="en-GB" b="1" dirty="0">
                <a:latin typeface="Arial" panose="020B0604020202020204" pitchFamily="34" charset="0"/>
                <a:cs typeface="Arial" panose="020B0604020202020204" pitchFamily="34" charset="0"/>
              </a:rPr>
              <a:t>Thank  you for listening.</a:t>
            </a:r>
            <a:br>
              <a:rPr lang="en-GB" dirty="0"/>
            </a:br>
            <a:endParaRPr lang="en-GB" dirty="0"/>
          </a:p>
        </p:txBody>
      </p:sp>
      <p:sp>
        <p:nvSpPr>
          <p:cNvPr id="3" name="Content Placeholder 2">
            <a:extLst>
              <a:ext uri="{FF2B5EF4-FFF2-40B4-BE49-F238E27FC236}">
                <a16:creationId xmlns:a16="http://schemas.microsoft.com/office/drawing/2014/main" id="{E7C6EDA3-8E3A-3261-F2B5-EAE12BA2725C}"/>
              </a:ext>
            </a:extLst>
          </p:cNvPr>
          <p:cNvSpPr>
            <a:spLocks noGrp="1"/>
          </p:cNvSpPr>
          <p:nvPr>
            <p:ph idx="1"/>
          </p:nvPr>
        </p:nvSpPr>
        <p:spPr>
          <a:xfrm>
            <a:off x="657225" y="1806575"/>
            <a:ext cx="10515600" cy="4489450"/>
          </a:xfrm>
        </p:spPr>
        <p:txBody>
          <a:bodyPr/>
          <a:lstStyle/>
          <a:p>
            <a:pPr marL="0" lvl="0" indent="0">
              <a:buNone/>
            </a:pPr>
            <a:r>
              <a:rPr lang="en-GB" sz="3500" b="1" dirty="0">
                <a:latin typeface="Arial" panose="020B0604020202020204" pitchFamily="34" charset="0"/>
              </a:rPr>
              <a:t>Questions for discussion:</a:t>
            </a:r>
          </a:p>
          <a:p>
            <a:pPr marL="0" lvl="0" indent="0">
              <a:buNone/>
            </a:pPr>
            <a:endParaRPr lang="en-GB" sz="2500" b="1" dirty="0">
              <a:latin typeface="Arial" panose="020B0604020202020204" pitchFamily="34" charset="0"/>
            </a:endParaRPr>
          </a:p>
          <a:p>
            <a:pPr marL="342900" lvl="0" indent="-342900">
              <a:buFont typeface="Symbol" panose="05050102010706020507" pitchFamily="18" charset="2"/>
              <a:buChar char=""/>
            </a:pPr>
            <a:r>
              <a:rPr lang="en-GB" sz="2500" dirty="0">
                <a:effectLst/>
                <a:latin typeface="Arial" panose="020B0604020202020204" pitchFamily="34" charset="0"/>
                <a:ea typeface="Times New Roman" panose="02020603050405020304" pitchFamily="18" charset="0"/>
              </a:rPr>
              <a:t>Based on the information/data presented, how will this impact your current projects/work? What will you take away into your daily role?</a:t>
            </a:r>
          </a:p>
          <a:p>
            <a:pPr marL="342900" lvl="0" indent="-342900">
              <a:buFont typeface="Symbol" panose="05050102010706020507" pitchFamily="18" charset="2"/>
              <a:buChar char=""/>
            </a:pPr>
            <a:endParaRPr lang="en-GB" sz="2500" dirty="0">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2500" dirty="0">
                <a:effectLst/>
                <a:latin typeface="Arial" panose="020B0604020202020204" pitchFamily="34" charset="0"/>
                <a:ea typeface="Times New Roman" panose="02020603050405020304" pitchFamily="18" charset="0"/>
              </a:rPr>
              <a:t>In your day-to-day work, are you aware of any specific groups experiencing challenges in accessing health and care due to financial constraints?</a:t>
            </a:r>
            <a:endParaRPr lang="en-GB" sz="25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08948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5351" y="1283102"/>
            <a:ext cx="3722264" cy="4823321"/>
          </a:xfrm>
        </p:spPr>
        <p:txBody>
          <a:bodyPr/>
          <a:lstStyle/>
          <a:p>
            <a:pPr marL="285750" indent="-285750">
              <a:spcAft>
                <a:spcPts val="800"/>
              </a:spcAft>
              <a:buFont typeface="Arial,Sans-Serif"/>
              <a:buChar char="•"/>
            </a:pPr>
            <a:r>
              <a:rPr lang="en-GB" sz="2400" dirty="0">
                <a:latin typeface="Poppins"/>
                <a:cs typeface="Arial"/>
              </a:rPr>
              <a:t>2 surveys. First Oct-Dec 2022, second Feb-Mar 2023. </a:t>
            </a:r>
          </a:p>
          <a:p>
            <a:pPr marL="285750" indent="-285750">
              <a:spcAft>
                <a:spcPts val="800"/>
              </a:spcAft>
              <a:buFont typeface="Arial,Sans-Serif"/>
              <a:buChar char="•"/>
            </a:pPr>
            <a:r>
              <a:rPr lang="en-GB" sz="2400" dirty="0">
                <a:latin typeface="Poppins"/>
                <a:cs typeface="Arial"/>
              </a:rPr>
              <a:t>200 respondents to each</a:t>
            </a:r>
          </a:p>
          <a:p>
            <a:pPr marL="285750" indent="-285750">
              <a:spcAft>
                <a:spcPts val="800"/>
              </a:spcAft>
              <a:buFont typeface="Arial,Sans-Serif"/>
              <a:buChar char="•"/>
            </a:pPr>
            <a:r>
              <a:rPr lang="en-GB" sz="2400" dirty="0">
                <a:latin typeface="Poppins"/>
                <a:cs typeface="Arial"/>
              </a:rPr>
              <a:t>Additional questions in the second to quantify impact on mental health</a:t>
            </a:r>
          </a:p>
          <a:p>
            <a:pPr marL="285750" indent="-285750">
              <a:spcAft>
                <a:spcPts val="800"/>
              </a:spcAft>
              <a:buFont typeface="Arial,Sans-Serif"/>
              <a:buChar char="•"/>
            </a:pPr>
            <a:endParaRPr lang="en-GB" sz="2300" dirty="0">
              <a:latin typeface="Poppins"/>
              <a:cs typeface="Arial"/>
            </a:endParaRPr>
          </a:p>
        </p:txBody>
      </p:sp>
      <p:sp>
        <p:nvSpPr>
          <p:cNvPr id="17"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4</a:t>
            </a:fld>
            <a:endParaRPr lang="en-GB" noProof="0"/>
          </a:p>
        </p:txBody>
      </p:sp>
      <p:sp>
        <p:nvSpPr>
          <p:cNvPr id="7" name="Title 6"/>
          <p:cNvSpPr>
            <a:spLocks noGrp="1"/>
          </p:cNvSpPr>
          <p:nvPr>
            <p:ph type="title"/>
          </p:nvPr>
        </p:nvSpPr>
        <p:spPr/>
        <p:txBody>
          <a:bodyPr/>
          <a:lstStyle/>
          <a:p>
            <a:r>
              <a:rPr lang="en-GB" dirty="0">
                <a:latin typeface="Poppins"/>
                <a:cs typeface="Poppins"/>
              </a:rPr>
              <a:t>Our Cost of Living work</a:t>
            </a:r>
          </a:p>
        </p:txBody>
      </p:sp>
      <p:pic>
        <p:nvPicPr>
          <p:cNvPr id="3" name="Picture 3" descr="A close-up of hands holding an empty wallet&#10;&#10;Description automatically generated">
            <a:extLst>
              <a:ext uri="{FF2B5EF4-FFF2-40B4-BE49-F238E27FC236}">
                <a16:creationId xmlns:a16="http://schemas.microsoft.com/office/drawing/2014/main" id="{BA6583C1-39C5-209B-5D47-166599B26E69}"/>
              </a:ext>
            </a:extLst>
          </p:cNvPr>
          <p:cNvPicPr>
            <a:picLocks noChangeAspect="1"/>
          </p:cNvPicPr>
          <p:nvPr/>
        </p:nvPicPr>
        <p:blipFill>
          <a:blip r:embed="rId3"/>
          <a:stretch>
            <a:fillRect/>
          </a:stretch>
        </p:blipFill>
        <p:spPr>
          <a:xfrm>
            <a:off x="8620664" y="614379"/>
            <a:ext cx="3332671" cy="4680336"/>
          </a:xfrm>
          <a:prstGeom prst="rect">
            <a:avLst/>
          </a:prstGeom>
        </p:spPr>
      </p:pic>
      <p:pic>
        <p:nvPicPr>
          <p:cNvPr id="2" name="Picture 2" descr="A magnifying glass and a model house&#10;&#10;Description automatically generated">
            <a:extLst>
              <a:ext uri="{FF2B5EF4-FFF2-40B4-BE49-F238E27FC236}">
                <a16:creationId xmlns:a16="http://schemas.microsoft.com/office/drawing/2014/main" id="{20E2F08F-F72F-9353-679D-0609E4E9F519}"/>
              </a:ext>
            </a:extLst>
          </p:cNvPr>
          <p:cNvPicPr>
            <a:picLocks noChangeAspect="1"/>
          </p:cNvPicPr>
          <p:nvPr/>
        </p:nvPicPr>
        <p:blipFill>
          <a:blip r:embed="rId4"/>
          <a:stretch>
            <a:fillRect/>
          </a:stretch>
        </p:blipFill>
        <p:spPr>
          <a:xfrm>
            <a:off x="5026326" y="1283342"/>
            <a:ext cx="3490822" cy="4679504"/>
          </a:xfrm>
          <a:prstGeom prst="rect">
            <a:avLst/>
          </a:prstGeom>
        </p:spPr>
      </p:pic>
      <p:sp>
        <p:nvSpPr>
          <p:cNvPr id="4" name="AutoShape 2" descr="https://euc-powerpoint.officeapps.live.com/pods/GetClipboardImage.ashx?Id=a796ebbb-b406-4a9e-9b2f-fb45400b4154&amp;DC=GEU8&amp;pkey=b0be8e7b-75dd-4518-918c-e01f2e635b13&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115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fontAlgn="base">
              <a:buFont typeface="Arial" panose="020B0604020202020204" pitchFamily="34" charset="0"/>
              <a:buChar char="•"/>
            </a:pPr>
            <a:r>
              <a:rPr lang="en-GB" sz="2400" dirty="0">
                <a:latin typeface="+mn-lt"/>
              </a:rPr>
              <a:t>The increasing cost of living is having a detrimental effect on York residents’ physical and mental health </a:t>
            </a:r>
          </a:p>
          <a:p>
            <a:pPr marL="457200" indent="-457200" fontAlgn="base">
              <a:buFont typeface="Arial" panose="020B0604020202020204" pitchFamily="34" charset="0"/>
              <a:buChar char="•"/>
            </a:pPr>
            <a:r>
              <a:rPr lang="en-GB" sz="2400" dirty="0">
                <a:latin typeface="+mn-lt"/>
              </a:rPr>
              <a:t>York residents are deeply concerned about being able to keep themselves and their families warm </a:t>
            </a:r>
          </a:p>
          <a:p>
            <a:pPr marL="457200" indent="-457200" fontAlgn="base">
              <a:buFont typeface="Arial" panose="020B0604020202020204" pitchFamily="34" charset="0"/>
              <a:buChar char="•"/>
            </a:pPr>
            <a:r>
              <a:rPr lang="en-GB" sz="2400" dirty="0">
                <a:latin typeface="+mn-lt"/>
              </a:rPr>
              <a:t>People are having to skip meals and/or relying on foodbanks - irrespective of what ward they live in </a:t>
            </a:r>
          </a:p>
          <a:p>
            <a:pPr marL="457200" indent="-457200" fontAlgn="base">
              <a:buFont typeface="Arial" panose="020B0604020202020204" pitchFamily="34" charset="0"/>
              <a:buChar char="•"/>
            </a:pPr>
            <a:r>
              <a:rPr lang="en-GB" sz="2400" dirty="0">
                <a:latin typeface="+mn-lt"/>
              </a:rPr>
              <a:t>Residents are reducing their consumption of healthy foods due to rising costs </a:t>
            </a:r>
          </a:p>
          <a:p>
            <a:pPr marL="457200" indent="-457200">
              <a:lnSpc>
                <a:spcPct val="114000"/>
              </a:lnSpc>
              <a:spcAft>
                <a:spcPts val="0"/>
              </a:spcAft>
              <a:buFont typeface="Arial" panose="020B0604020202020204" pitchFamily="34" charset="0"/>
              <a:buChar char="•"/>
            </a:pPr>
            <a:endParaRPr lang="en-GB" sz="2800" dirty="0">
              <a:latin typeface="+mn-lt"/>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7" name="Title 6"/>
          <p:cNvSpPr>
            <a:spLocks noGrp="1"/>
          </p:cNvSpPr>
          <p:nvPr>
            <p:ph type="title"/>
          </p:nvPr>
        </p:nvSpPr>
        <p:spPr/>
        <p:txBody>
          <a:bodyPr/>
          <a:lstStyle/>
          <a:p>
            <a:r>
              <a:rPr lang="en-GB" dirty="0">
                <a:latin typeface="+mj-lt"/>
              </a:rPr>
              <a:t>Key findings</a:t>
            </a:r>
          </a:p>
        </p:txBody>
      </p:sp>
      <p:sp>
        <p:nvSpPr>
          <p:cNvPr id="8"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225790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fontAlgn="base">
              <a:buFont typeface="Arial" panose="020B0604020202020204" pitchFamily="34" charset="0"/>
              <a:buChar char="•"/>
            </a:pPr>
            <a:r>
              <a:rPr lang="en-GB" sz="2400" dirty="0">
                <a:latin typeface="+mn-lt"/>
              </a:rPr>
              <a:t>Those whose answers indicate they are depressed and/or clinically anxious are disproportionately impacted </a:t>
            </a:r>
          </a:p>
          <a:p>
            <a:pPr marL="457200" indent="-457200" fontAlgn="base">
              <a:buFont typeface="Arial" panose="020B0604020202020204" pitchFamily="34" charset="0"/>
              <a:buChar char="•"/>
            </a:pPr>
            <a:r>
              <a:rPr lang="en-GB" sz="2400" dirty="0">
                <a:latin typeface="+mn-lt"/>
              </a:rPr>
              <a:t>Rising costs are beginning to have an impact in households that had previously reported as managing </a:t>
            </a:r>
          </a:p>
          <a:p>
            <a:pPr marL="457200" indent="-457200" fontAlgn="base">
              <a:buFont typeface="Arial" panose="020B0604020202020204" pitchFamily="34" charset="0"/>
              <a:buChar char="•"/>
            </a:pPr>
            <a:r>
              <a:rPr lang="en-GB" sz="2400" dirty="0">
                <a:latin typeface="+mn-lt"/>
              </a:rPr>
              <a:t>York residents are adapting by changing their spending and living habits, dipping into their savings, and increasing their borrowing </a:t>
            </a:r>
          </a:p>
          <a:p>
            <a:pPr marL="457200" indent="-457200" fontAlgn="base">
              <a:buFont typeface="Arial" panose="020B0604020202020204" pitchFamily="34" charset="0"/>
              <a:buChar char="•"/>
            </a:pPr>
            <a:r>
              <a:rPr lang="en-GB" sz="2400" dirty="0">
                <a:latin typeface="+mn-lt"/>
              </a:rPr>
              <a:t>Feelings of isolation are increased by not being able to afford associated costs with socialising such as transport</a:t>
            </a:r>
            <a:r>
              <a:rPr lang="en-GB" sz="2800" dirty="0">
                <a:latin typeface="+mn-lt"/>
              </a:rPr>
              <a:t> </a:t>
            </a:r>
          </a:p>
          <a:p>
            <a:pPr marL="457200" indent="-457200">
              <a:lnSpc>
                <a:spcPct val="114000"/>
              </a:lnSpc>
              <a:spcAft>
                <a:spcPts val="0"/>
              </a:spcAft>
              <a:buFont typeface="Arial" panose="020B0604020202020204" pitchFamily="34" charset="0"/>
              <a:buChar char="•"/>
            </a:pPr>
            <a:endParaRPr lang="en-GB" sz="2800" dirty="0">
              <a:latin typeface="+mn-lt"/>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7" name="Title 6"/>
          <p:cNvSpPr>
            <a:spLocks noGrp="1"/>
          </p:cNvSpPr>
          <p:nvPr>
            <p:ph type="title"/>
          </p:nvPr>
        </p:nvSpPr>
        <p:spPr/>
        <p:txBody>
          <a:bodyPr/>
          <a:lstStyle/>
          <a:p>
            <a:r>
              <a:rPr lang="en-GB" dirty="0">
                <a:latin typeface="+mj-lt"/>
              </a:rPr>
              <a:t>Key findings</a:t>
            </a:r>
          </a:p>
        </p:txBody>
      </p:sp>
      <p:sp>
        <p:nvSpPr>
          <p:cNvPr id="8"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61151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b="0" dirty="0">
              <a:latin typeface="+mn-lt"/>
            </a:endParaRPr>
          </a:p>
          <a:p>
            <a:r>
              <a:rPr lang="en-GB" sz="2400" b="0" dirty="0">
                <a:latin typeface="+mn-lt"/>
              </a:rPr>
              <a:t>Mental health has taken a huge nose dive. I’ve had a massive nervous breakdown this year as a result of home and work factors and pressures of being a one income household.</a:t>
            </a:r>
          </a:p>
          <a:p>
            <a:endParaRPr lang="en-GB" sz="2800" b="0" dirty="0">
              <a:latin typeface="+mn-lt"/>
            </a:endParaRPr>
          </a:p>
          <a:p>
            <a:r>
              <a:rPr lang="en-GB" sz="2400" b="0" dirty="0">
                <a:latin typeface="+mn-lt"/>
              </a:rPr>
              <a:t>…the stress is starting to show physical signs like warts and eczema.</a:t>
            </a:r>
          </a:p>
          <a:p>
            <a:endParaRPr lang="en-GB" sz="2800" b="0" dirty="0">
              <a:latin typeface="+mn-lt"/>
            </a:endParaRPr>
          </a:p>
          <a:p>
            <a:r>
              <a:rPr lang="en-GB" sz="2400" b="0" dirty="0">
                <a:latin typeface="+mn-lt"/>
              </a:rPr>
              <a:t>I am stressed all the time and feel constantly overwhelmed</a:t>
            </a:r>
          </a:p>
          <a:p>
            <a:endParaRPr lang="en-GB" dirty="0"/>
          </a:p>
          <a:p>
            <a:endParaRPr lang="en-GB" dirty="0"/>
          </a:p>
          <a:p>
            <a:endParaRPr lang="en-GB" dirty="0">
              <a:latin typeface="Century Gothic" panose="020B0502020202020204" pitchFamily="34" charset="0"/>
            </a:endParaRPr>
          </a:p>
          <a:p>
            <a:endParaRPr lang="en-GB" dirty="0">
              <a:latin typeface="Century Gothic" panose="020B0502020202020204" pitchFamily="34" charset="0"/>
            </a:endParaRPr>
          </a:p>
          <a:p>
            <a:pPr lvl="1"/>
            <a:endParaRPr lang="en-GB"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9295DF58-4118-4551-8C61-1A7ED177FA2D}" type="slidenum">
              <a:rPr lang="en-GB" smtClean="0">
                <a:solidFill>
                  <a:prstClr val="white"/>
                </a:solidFill>
              </a:rPr>
              <a:pPr/>
              <a:t>7</a:t>
            </a:fld>
            <a:endParaRPr lang="en-GB" dirty="0">
              <a:solidFill>
                <a:prstClr val="white"/>
              </a:solidFill>
            </a:endParaRPr>
          </a:p>
        </p:txBody>
      </p:sp>
      <p:sp>
        <p:nvSpPr>
          <p:cNvPr id="6"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327646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5" name="Content Placeholder 4"/>
          <p:cNvSpPr>
            <a:spLocks noGrp="1"/>
          </p:cNvSpPr>
          <p:nvPr>
            <p:ph idx="1"/>
          </p:nvPr>
        </p:nvSpPr>
        <p:spPr>
          <a:xfrm>
            <a:off x="609599" y="715804"/>
            <a:ext cx="10591303" cy="5364000"/>
          </a:xfrm>
        </p:spPr>
        <p:txBody>
          <a:bodyPr/>
          <a:lstStyle/>
          <a:p>
            <a:pPr lvl="1"/>
            <a:endParaRPr lang="en-GB" sz="2800" b="0" dirty="0">
              <a:latin typeface="+mn-lt"/>
            </a:endParaRPr>
          </a:p>
          <a:p>
            <a:pPr lvl="1"/>
            <a:r>
              <a:rPr lang="en-GB" sz="2400" b="0" dirty="0">
                <a:latin typeface="+mn-lt"/>
              </a:rPr>
              <a:t>I am disabled and reliant on benefits. Food, gas, electricity and petrol have all gone up so much. I already live as frugally as I can. My health issues mean that I can’t bear being cold without being in awful pain.</a:t>
            </a:r>
          </a:p>
          <a:p>
            <a:pPr lvl="1"/>
            <a:endParaRPr lang="en-GB" sz="2400" b="0" dirty="0">
              <a:latin typeface="+mn-lt"/>
            </a:endParaRPr>
          </a:p>
          <a:p>
            <a:pPr lvl="1"/>
            <a:r>
              <a:rPr lang="en-GB" sz="2400" b="0" dirty="0">
                <a:latin typeface="+mn-lt"/>
              </a:rPr>
              <a:t>My meagre savings are disappearing with the rise in bills…</a:t>
            </a:r>
          </a:p>
          <a:p>
            <a:pPr lvl="1"/>
            <a:endParaRPr lang="en-GB" sz="2400" b="0" dirty="0">
              <a:latin typeface="+mn-lt"/>
            </a:endParaRPr>
          </a:p>
          <a:p>
            <a:pPr lvl="1"/>
            <a:r>
              <a:rPr lang="en-GB" sz="2400" b="0" dirty="0">
                <a:latin typeface="+mn-lt"/>
              </a:rPr>
              <a:t>My circumstances right now are horrible and my already bad mental health has just got worse and worse to the point I’m  self harming nearly every day</a:t>
            </a:r>
          </a:p>
        </p:txBody>
      </p:sp>
      <p:sp>
        <p:nvSpPr>
          <p:cNvPr id="7"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103756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endParaRPr lang="en-GB" sz="2800" b="0" dirty="0">
              <a:latin typeface="+mn-lt"/>
            </a:endParaRPr>
          </a:p>
          <a:p>
            <a:pPr lvl="1"/>
            <a:r>
              <a:rPr lang="en-GB" sz="2400" b="0" dirty="0">
                <a:latin typeface="+mn-lt"/>
              </a:rPr>
              <a:t>The rise has led to me eating non nutritious food. I am now contemplating coming off gluten free food so that I can buy cheaper alternatives although gluten food will make me incredibly unwell.</a:t>
            </a:r>
          </a:p>
          <a:p>
            <a:pPr lvl="1"/>
            <a:endParaRPr lang="en-GB" sz="2400" b="0" dirty="0">
              <a:latin typeface="+mn-lt"/>
            </a:endParaRPr>
          </a:p>
          <a:p>
            <a:pPr lvl="1"/>
            <a:r>
              <a:rPr lang="en-GB" sz="2400" b="0" dirty="0">
                <a:latin typeface="+mn-lt"/>
              </a:rPr>
              <a:t>…Stress exacerbates my Crohn’s disease and has caused a flare of my symptoms.</a:t>
            </a:r>
          </a:p>
          <a:p>
            <a:pPr lvl="1"/>
            <a:endParaRPr lang="en-GB" sz="2400" b="0" dirty="0">
              <a:latin typeface="+mn-lt"/>
            </a:endParaRPr>
          </a:p>
          <a:p>
            <a:pPr lvl="1"/>
            <a:r>
              <a:rPr lang="en-GB" sz="2400" b="0" dirty="0">
                <a:latin typeface="+mn-lt"/>
              </a:rPr>
              <a:t>I am refugee I came from Iran, I have no friends or family           here life is very difficult for me.</a:t>
            </a:r>
          </a:p>
        </p:txBody>
      </p:sp>
      <p:sp>
        <p:nvSpPr>
          <p:cNvPr id="4" name="Slide Number Placeholder 3"/>
          <p:cNvSpPr>
            <a:spLocks noGrp="1"/>
          </p:cNvSpPr>
          <p:nvPr>
            <p:ph type="sldNum" sz="quarter" idx="12"/>
          </p:nvPr>
        </p:nvSpPr>
        <p:spPr/>
        <p:txBody>
          <a:bodyPr/>
          <a:lstStyle/>
          <a:p>
            <a:fld id="{9295DF58-4118-4551-8C61-1A7ED177FA2D}" type="slidenum">
              <a:rPr lang="en-GB" smtClean="0">
                <a:solidFill>
                  <a:prstClr val="white"/>
                </a:solidFill>
              </a:rPr>
              <a:pPr/>
              <a:t>9</a:t>
            </a:fld>
            <a:endParaRPr lang="en-GB" dirty="0">
              <a:solidFill>
                <a:prstClr val="white"/>
              </a:solidFill>
            </a:endParaRPr>
          </a:p>
        </p:txBody>
      </p:sp>
      <p:sp>
        <p:nvSpPr>
          <p:cNvPr id="7" name="Footer Placeholder 16"/>
          <p:cNvSpPr>
            <a:spLocks noGrp="1"/>
          </p:cNvSpPr>
          <p:nvPr>
            <p:ph type="ftr" sz="quarter" idx="11"/>
          </p:nvPr>
        </p:nvSpPr>
        <p:spPr>
          <a:xfrm>
            <a:off x="609600" y="6304000"/>
            <a:ext cx="4218992" cy="417509"/>
          </a:xfrm>
        </p:spPr>
        <p:txBody>
          <a:bodyPr vert="horz" lIns="0" tIns="0" rIns="0" bIns="0" rtlCol="0" anchor="ctr" anchorCtr="0">
            <a:noAutofit/>
          </a:bodyPr>
          <a:lstStyle/>
          <a:p>
            <a:r>
              <a:rPr lang="en-GB" sz="1600" dirty="0">
                <a:latin typeface="Poppins"/>
                <a:cs typeface="Arial"/>
              </a:rPr>
              <a:t>Lunch and learn November 2023</a:t>
            </a:r>
          </a:p>
        </p:txBody>
      </p:sp>
    </p:spTree>
    <p:extLst>
      <p:ext uri="{BB962C8B-B14F-4D97-AF65-F5344CB8AC3E}">
        <p14:creationId xmlns:p14="http://schemas.microsoft.com/office/powerpoint/2010/main" val="2190851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4407</TotalTime>
  <Words>2681</Words>
  <Application>Microsoft Office PowerPoint</Application>
  <PresentationFormat>Widescreen</PresentationFormat>
  <Paragraphs>258</Paragraphs>
  <Slides>36</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Arial,Sans-Serif</vt:lpstr>
      <vt:lpstr>Calibri</vt:lpstr>
      <vt:lpstr>Calibri Light</vt:lpstr>
      <vt:lpstr>Century Gothic</vt:lpstr>
      <vt:lpstr>Gill Sans MT</vt:lpstr>
      <vt:lpstr>Gill Sans Nova</vt:lpstr>
      <vt:lpstr>Poppins</vt:lpstr>
      <vt:lpstr>Symbol</vt:lpstr>
      <vt:lpstr>Times New Roman</vt:lpstr>
      <vt:lpstr>Trebuchet MS</vt:lpstr>
      <vt:lpstr>Office Theme</vt:lpstr>
      <vt:lpstr>PowerPoint Presentation</vt:lpstr>
      <vt:lpstr>PowerPoint Presentation</vt:lpstr>
      <vt:lpstr>Cost of Living survey results</vt:lpstr>
      <vt:lpstr>Our Cost of Living work</vt:lpstr>
      <vt:lpstr>Key findings</vt:lpstr>
      <vt:lpstr>Key findings</vt:lpstr>
      <vt:lpstr>PowerPoint Presentation</vt:lpstr>
      <vt:lpstr>PowerPoint Presentation</vt:lpstr>
      <vt:lpstr>PowerPoint Presentation</vt:lpstr>
      <vt:lpstr>PowerPoint Presentation</vt:lpstr>
      <vt:lpstr>Some final statistics from our work</vt:lpstr>
      <vt:lpstr>Questions?</vt:lpstr>
      <vt:lpstr>PowerPoint Presentation</vt:lpstr>
      <vt:lpstr>Report on the Health Impacts of the Cost of Living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Official Statistics- Children in Low Income Families: Local Area Statistics, Financial Year ending 2022, Department of Work &amp; Pensions  Median Energy Efficiency Score, England and Wales, 1st November 2023 Land Registry House Price Statistics, York August 2022-August 2023 SUS ECDS Data – Mental Health related attendances include ED diagnosis of a Mental Health Condition, as well as several presenting complaints which relate to Mental health, and intentional self-harm injuries York Food Bank, April 2020-March 2021 (19.7 vouchers/1000 people) &amp; April 2022-March 2023 (38.2 vouchers/1000 people) Quarterly Market Report, Zoopla, May 2022 CYC Cost of Living 2019-2023, Strategic Business Intelligence Hub, October 2023 April 2021-March 2022 (£1,342,660.34) &amp; April 2022-March 2023 (£1,613,175.73) Primary care data(a), SystmOne, 31/10/22-31/10/23. Primary care data(a), SystmOne, 01/01/23-31/08/23. Primary care data(a), SystmOne, snapshot as of 24/10/2023, IMD 1-3 (average ACT score 20.6) &amp; IMD 4-10 (average ACT score 21.7), 6-18 years old, QoF 2023 register (b) Primary care data(a), SystmOne, August 2021 (26 patients) &amp; August 2023 (44 patients). Citizen's Advice York, April 2023-September 2023, disabled (8%), long term health condition (47%) Primary care data(a), SystmOne, snapshot as of 24/10/2023, 6-18 years old, QoF 2023 register (b) Primary care data(a), SystmOne, snapshot as of 09/11/2023, QoF 2023 register (b) Warm Spaces site: www.warmspaces.org  Primary care data(a), SystmOne, January-March 2022 (140 patients) &amp; January-March 2023 (177 patients) Primary care data(a), SystmOne, snapshot as of 09/11/2023, current diagnosis of Depression, Anxiety, Eating Disorders, and/or Severe Mental Illness, IMD 1-3   Primary care data extracted from SystmOne includes GP practices: Dalton Terrace Surgery, Front Street Surgery, Haxby Group Practice, Jorvik Gillygate Practice, MyHealth, Old School Medical Practice, Priory Medical Group, and York Medical Group. Only residents living within the City of York council local authority boundary have been included, unless otherwise stated.  Data pertaining to the Quality Outcomes Framework (QOF) clinical domain includes the following disease registers: Atrial Fibrillation, Coronary Heart Disease, Heart Failure, Hypertension, Peripheral arterial disease, Stroke &amp; TIA, Diabetes, Asthma, COPD, Dementia, Depression, Severe mental illnesses, Chronic kidney disease, Epilepsy, Osteoporosis, and Rheumatoid arthritis. </vt:lpstr>
      <vt:lpstr>Thank  you for listening. </vt:lpstr>
    </vt:vector>
  </TitlesOfParts>
  <Company>NECS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the Health Impacts of the Cost of Living Crisis</dc:title>
  <dc:creator>DOLMAN, Thomas (NHS HUMBER AND NORTH YORKSHIRE ICB - 42D)</dc:creator>
  <cp:lastModifiedBy>JANIK, Michal (NHS HUMBER AND NORTH YORKSHIRE ICB - 03Q)</cp:lastModifiedBy>
  <cp:revision>12</cp:revision>
  <cp:lastPrinted>2023-11-27T10:23:10Z</cp:lastPrinted>
  <dcterms:created xsi:type="dcterms:W3CDTF">2023-11-20T11:47:30Z</dcterms:created>
  <dcterms:modified xsi:type="dcterms:W3CDTF">2023-11-30T09:12:49Z</dcterms:modified>
</cp:coreProperties>
</file>